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ppt/notesSlides/notesSlide12.xml" ContentType="application/vnd.openxmlformats-officedocument.presentationml.notesSlid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p:sldMasterIdLst>
    <p:sldMasterId id="2147483648" r:id="rId1"/>
  </p:sldMasterIdLst>
  <p:notesMasterIdLst>
    <p:notesMasterId r:id="rId37"/>
  </p:notesMasterIdLst>
  <p:sldIdLst>
    <p:sldId id="256" r:id="rId2"/>
    <p:sldId id="257" r:id="rId3"/>
    <p:sldId id="258" r:id="rId4"/>
    <p:sldId id="263" r:id="rId5"/>
    <p:sldId id="291" r:id="rId6"/>
    <p:sldId id="298" r:id="rId7"/>
    <p:sldId id="299" r:id="rId8"/>
    <p:sldId id="300" r:id="rId9"/>
    <p:sldId id="301" r:id="rId10"/>
    <p:sldId id="302" r:id="rId11"/>
    <p:sldId id="303" r:id="rId12"/>
    <p:sldId id="259" r:id="rId13"/>
    <p:sldId id="265" r:id="rId14"/>
    <p:sldId id="264" r:id="rId15"/>
    <p:sldId id="266" r:id="rId16"/>
    <p:sldId id="267" r:id="rId17"/>
    <p:sldId id="268" r:id="rId18"/>
    <p:sldId id="269" r:id="rId19"/>
    <p:sldId id="271" r:id="rId20"/>
    <p:sldId id="272" r:id="rId21"/>
    <p:sldId id="273" r:id="rId22"/>
    <p:sldId id="274" r:id="rId23"/>
    <p:sldId id="275" r:id="rId24"/>
    <p:sldId id="278" r:id="rId25"/>
    <p:sldId id="279" r:id="rId26"/>
    <p:sldId id="280" r:id="rId27"/>
    <p:sldId id="281" r:id="rId28"/>
    <p:sldId id="285" r:id="rId29"/>
    <p:sldId id="286" r:id="rId30"/>
    <p:sldId id="277" r:id="rId31"/>
    <p:sldId id="293" r:id="rId32"/>
    <p:sldId id="294" r:id="rId33"/>
    <p:sldId id="295" r:id="rId34"/>
    <p:sldId id="296" r:id="rId35"/>
    <p:sldId id="297" r:id="rId3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pitchFamily="-72" charset="0"/>
        <a:ea typeface="ＭＳ Ｐゴシック" pitchFamily="-72" charset="-128"/>
        <a:cs typeface="ＭＳ Ｐゴシック" pitchFamily="-72" charset="-128"/>
      </a:defRPr>
    </a:lvl1pPr>
    <a:lvl2pPr marL="457200" algn="l" rtl="0" fontAlgn="base">
      <a:spcBef>
        <a:spcPct val="0"/>
      </a:spcBef>
      <a:spcAft>
        <a:spcPct val="0"/>
      </a:spcAft>
      <a:defRPr sz="2400" kern="1200">
        <a:solidFill>
          <a:schemeClr val="tx1"/>
        </a:solidFill>
        <a:latin typeface="Times" pitchFamily="-72" charset="0"/>
        <a:ea typeface="ＭＳ Ｐゴシック" pitchFamily="-72" charset="-128"/>
        <a:cs typeface="ＭＳ Ｐゴシック" pitchFamily="-72" charset="-128"/>
      </a:defRPr>
    </a:lvl2pPr>
    <a:lvl3pPr marL="914400" algn="l" rtl="0" fontAlgn="base">
      <a:spcBef>
        <a:spcPct val="0"/>
      </a:spcBef>
      <a:spcAft>
        <a:spcPct val="0"/>
      </a:spcAft>
      <a:defRPr sz="2400" kern="1200">
        <a:solidFill>
          <a:schemeClr val="tx1"/>
        </a:solidFill>
        <a:latin typeface="Times" pitchFamily="-72" charset="0"/>
        <a:ea typeface="ＭＳ Ｐゴシック" pitchFamily="-72" charset="-128"/>
        <a:cs typeface="ＭＳ Ｐゴシック" pitchFamily="-72" charset="-128"/>
      </a:defRPr>
    </a:lvl3pPr>
    <a:lvl4pPr marL="1371600" algn="l" rtl="0" fontAlgn="base">
      <a:spcBef>
        <a:spcPct val="0"/>
      </a:spcBef>
      <a:spcAft>
        <a:spcPct val="0"/>
      </a:spcAft>
      <a:defRPr sz="2400" kern="1200">
        <a:solidFill>
          <a:schemeClr val="tx1"/>
        </a:solidFill>
        <a:latin typeface="Times" pitchFamily="-72" charset="0"/>
        <a:ea typeface="ＭＳ Ｐゴシック" pitchFamily="-72" charset="-128"/>
        <a:cs typeface="ＭＳ Ｐゴシック" pitchFamily="-72" charset="-128"/>
      </a:defRPr>
    </a:lvl4pPr>
    <a:lvl5pPr marL="1828800" algn="l" rtl="0" fontAlgn="base">
      <a:spcBef>
        <a:spcPct val="0"/>
      </a:spcBef>
      <a:spcAft>
        <a:spcPct val="0"/>
      </a:spcAft>
      <a:defRPr sz="2400" kern="1200">
        <a:solidFill>
          <a:schemeClr val="tx1"/>
        </a:solidFill>
        <a:latin typeface="Times" pitchFamily="-72" charset="0"/>
        <a:ea typeface="ＭＳ Ｐゴシック" pitchFamily="-72" charset="-128"/>
        <a:cs typeface="ＭＳ Ｐゴシック" pitchFamily="-72" charset="-128"/>
      </a:defRPr>
    </a:lvl5pPr>
    <a:lvl6pPr marL="2286000" algn="l" defTabSz="457200" rtl="0" eaLnBrk="1" latinLnBrk="0" hangingPunct="1">
      <a:defRPr sz="2400" kern="1200">
        <a:solidFill>
          <a:schemeClr val="tx1"/>
        </a:solidFill>
        <a:latin typeface="Times" pitchFamily="-72" charset="0"/>
        <a:ea typeface="ＭＳ Ｐゴシック" pitchFamily="-72" charset="-128"/>
        <a:cs typeface="ＭＳ Ｐゴシック" pitchFamily="-72" charset="-128"/>
      </a:defRPr>
    </a:lvl6pPr>
    <a:lvl7pPr marL="2743200" algn="l" defTabSz="457200" rtl="0" eaLnBrk="1" latinLnBrk="0" hangingPunct="1">
      <a:defRPr sz="2400" kern="1200">
        <a:solidFill>
          <a:schemeClr val="tx1"/>
        </a:solidFill>
        <a:latin typeface="Times" pitchFamily="-72" charset="0"/>
        <a:ea typeface="ＭＳ Ｐゴシック" pitchFamily="-72" charset="-128"/>
        <a:cs typeface="ＭＳ Ｐゴシック" pitchFamily="-72" charset="-128"/>
      </a:defRPr>
    </a:lvl7pPr>
    <a:lvl8pPr marL="3200400" algn="l" defTabSz="457200" rtl="0" eaLnBrk="1" latinLnBrk="0" hangingPunct="1">
      <a:defRPr sz="2400" kern="1200">
        <a:solidFill>
          <a:schemeClr val="tx1"/>
        </a:solidFill>
        <a:latin typeface="Times" pitchFamily="-72" charset="0"/>
        <a:ea typeface="ＭＳ Ｐゴシック" pitchFamily="-72" charset="-128"/>
        <a:cs typeface="ＭＳ Ｐゴシック" pitchFamily="-72" charset="-128"/>
      </a:defRPr>
    </a:lvl8pPr>
    <a:lvl9pPr marL="3657600" algn="l" defTabSz="457200" rtl="0" eaLnBrk="1" latinLnBrk="0" hangingPunct="1">
      <a:defRPr sz="2400" kern="1200">
        <a:solidFill>
          <a:schemeClr val="tx1"/>
        </a:solidFill>
        <a:latin typeface="Times"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p:restoredLeft sz="32787"/>
    <p:restoredTop sz="76792" autoAdjust="0"/>
  </p:normalViewPr>
  <p:slideViewPr>
    <p:cSldViewPr>
      <p:cViewPr varScale="1">
        <p:scale>
          <a:sx n="103" d="100"/>
          <a:sy n="103" d="100"/>
        </p:scale>
        <p:origin x="-96"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408"/>
    </p:cViewPr>
  </p:sorter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interSettings" Target="printerSettings/printerSettings1.bin"/><Relationship Id="rId39" Type="http://schemas.openxmlformats.org/officeDocument/2006/relationships/presProps" Target="presProps.xml"/><Relationship Id="rId40" Type="http://schemas.openxmlformats.org/officeDocument/2006/relationships/viewProps" Target="viewProps.xml"/><Relationship Id="rId41" Type="http://schemas.openxmlformats.org/officeDocument/2006/relationships/theme" Target="theme/theme1.xml"/><Relationship Id="rId4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a:ea typeface="+mn-ea"/>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a:ea typeface="+mn-ea"/>
                <a:cs typeface="+mn-cs"/>
              </a:defRPr>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a:ea typeface="+mn-ea"/>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Times"/>
                <a:ea typeface="+mn-ea"/>
                <a:cs typeface="+mn-cs"/>
              </a:defRPr>
            </a:lvl1pPr>
          </a:lstStyle>
          <a:p>
            <a:pPr>
              <a:defRPr/>
            </a:pPr>
            <a:fld id="{9E69F0DE-D9E3-4B8D-80CA-D711B682CA7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a:ea typeface="ＭＳ Ｐゴシック" pitchFamily="-72" charset="-128"/>
        <a:cs typeface="ＭＳ Ｐゴシック" pitchFamily="-72" charset="-128"/>
      </a:defRPr>
    </a:lvl1pPr>
    <a:lvl2pPr marL="457200" algn="l" rtl="0" eaLnBrk="0" fontAlgn="base" hangingPunct="0">
      <a:spcBef>
        <a:spcPct val="30000"/>
      </a:spcBef>
      <a:spcAft>
        <a:spcPct val="0"/>
      </a:spcAft>
      <a:defRPr sz="1200" kern="1200">
        <a:solidFill>
          <a:schemeClr val="tx1"/>
        </a:solidFill>
        <a:latin typeface="Times"/>
        <a:ea typeface="ＭＳ Ｐゴシック" pitchFamily="-72" charset="-128"/>
        <a:cs typeface="+mn-cs"/>
      </a:defRPr>
    </a:lvl2pPr>
    <a:lvl3pPr marL="914400" algn="l" rtl="0" eaLnBrk="0" fontAlgn="base" hangingPunct="0">
      <a:spcBef>
        <a:spcPct val="30000"/>
      </a:spcBef>
      <a:spcAft>
        <a:spcPct val="0"/>
      </a:spcAft>
      <a:defRPr sz="1200" kern="1200">
        <a:solidFill>
          <a:schemeClr val="tx1"/>
        </a:solidFill>
        <a:latin typeface="Times"/>
        <a:ea typeface="ＭＳ Ｐゴシック" pitchFamily="-72" charset="-128"/>
        <a:cs typeface="+mn-cs"/>
      </a:defRPr>
    </a:lvl3pPr>
    <a:lvl4pPr marL="1371600" algn="l" rtl="0" eaLnBrk="0" fontAlgn="base" hangingPunct="0">
      <a:spcBef>
        <a:spcPct val="30000"/>
      </a:spcBef>
      <a:spcAft>
        <a:spcPct val="0"/>
      </a:spcAft>
      <a:defRPr sz="1200" kern="1200">
        <a:solidFill>
          <a:schemeClr val="tx1"/>
        </a:solidFill>
        <a:latin typeface="Times"/>
        <a:ea typeface="ＭＳ Ｐゴシック" pitchFamily="-72" charset="-128"/>
        <a:cs typeface="+mn-cs"/>
      </a:defRPr>
    </a:lvl4pPr>
    <a:lvl5pPr marL="1828800" algn="l" rtl="0" eaLnBrk="0" fontAlgn="base" hangingPunct="0">
      <a:spcBef>
        <a:spcPct val="30000"/>
      </a:spcBef>
      <a:spcAft>
        <a:spcPct val="0"/>
      </a:spcAft>
      <a:defRPr sz="1200" kern="1200">
        <a:solidFill>
          <a:schemeClr val="tx1"/>
        </a:solidFill>
        <a:latin typeface="Times"/>
        <a:ea typeface="ＭＳ Ｐゴシック" pitchFamily="-72"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Placeholder 2"/>
          <p:cNvSpPr>
            <a:spLocks noGrp="1" noRot="1" noChangeAspect="1" noChangeArrowheads="1" noTextEdit="1"/>
          </p:cNvSpPr>
          <p:nvPr>
            <p:ph type="sldImg"/>
          </p:nvPr>
        </p:nvSpPr>
        <p:spPr>
          <a:ln/>
        </p:spPr>
      </p:sp>
      <p:sp>
        <p:nvSpPr>
          <p:cNvPr id="15362"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Placeholder 2"/>
          <p:cNvSpPr>
            <a:spLocks noGrp="1" noRot="1" noChangeAspect="1" noChangeArrowheads="1" noTextEdit="1"/>
          </p:cNvSpPr>
          <p:nvPr>
            <p:ph type="sldImg"/>
          </p:nvPr>
        </p:nvSpPr>
        <p:spPr>
          <a:ln/>
        </p:spPr>
      </p:sp>
      <p:sp>
        <p:nvSpPr>
          <p:cNvPr id="40962"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Placeholder 2"/>
          <p:cNvSpPr>
            <a:spLocks noGrp="1" noRot="1" noChangeAspect="1" noChangeArrowheads="1" noTextEdit="1"/>
          </p:cNvSpPr>
          <p:nvPr>
            <p:ph type="sldImg"/>
          </p:nvPr>
        </p:nvSpPr>
        <p:spPr>
          <a:ln/>
        </p:spPr>
      </p:sp>
      <p:sp>
        <p:nvSpPr>
          <p:cNvPr id="43010"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Placeholder 2"/>
          <p:cNvSpPr>
            <a:spLocks noGrp="1" noRot="1" noChangeAspect="1" noChangeArrowheads="1" noTextEdit="1"/>
          </p:cNvSpPr>
          <p:nvPr>
            <p:ph type="sldImg"/>
          </p:nvPr>
        </p:nvSpPr>
        <p:spPr>
          <a:ln/>
        </p:spPr>
      </p:sp>
      <p:sp>
        <p:nvSpPr>
          <p:cNvPr id="45058"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5" name="Placeholder 2"/>
          <p:cNvSpPr>
            <a:spLocks noGrp="1" noRot="1" noChangeAspect="1" noChangeArrowheads="1" noTextEdit="1"/>
          </p:cNvSpPr>
          <p:nvPr>
            <p:ph type="sldImg"/>
          </p:nvPr>
        </p:nvSpPr>
        <p:spPr>
          <a:ln/>
        </p:spPr>
      </p:sp>
      <p:sp>
        <p:nvSpPr>
          <p:cNvPr id="47106"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3" name="Placeholder 2"/>
          <p:cNvSpPr>
            <a:spLocks noGrp="1" noRot="1" noChangeAspect="1" noChangeArrowheads="1" noTextEdit="1"/>
          </p:cNvSpPr>
          <p:nvPr>
            <p:ph type="sldImg"/>
          </p:nvPr>
        </p:nvSpPr>
        <p:spPr>
          <a:ln/>
        </p:spPr>
      </p:sp>
      <p:sp>
        <p:nvSpPr>
          <p:cNvPr id="49154"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1" name="Placeholder 2"/>
          <p:cNvSpPr>
            <a:spLocks noGrp="1" noRot="1" noChangeAspect="1" noChangeArrowheads="1" noTextEdit="1"/>
          </p:cNvSpPr>
          <p:nvPr>
            <p:ph type="sldImg"/>
          </p:nvPr>
        </p:nvSpPr>
        <p:spPr>
          <a:ln/>
        </p:spPr>
      </p:sp>
      <p:sp>
        <p:nvSpPr>
          <p:cNvPr id="51202"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49" name="Placeholder 2"/>
          <p:cNvSpPr>
            <a:spLocks noGrp="1" noRot="1" noChangeAspect="1" noChangeArrowheads="1" noTextEdit="1"/>
          </p:cNvSpPr>
          <p:nvPr>
            <p:ph type="sldImg"/>
          </p:nvPr>
        </p:nvSpPr>
        <p:spPr>
          <a:ln/>
        </p:spPr>
      </p:sp>
      <p:sp>
        <p:nvSpPr>
          <p:cNvPr id="53250"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7" name="Placeholder 2"/>
          <p:cNvSpPr>
            <a:spLocks noGrp="1" noRot="1" noChangeAspect="1" noChangeArrowheads="1" noTextEdit="1"/>
          </p:cNvSpPr>
          <p:nvPr>
            <p:ph type="sldImg"/>
          </p:nvPr>
        </p:nvSpPr>
        <p:spPr>
          <a:ln/>
        </p:spPr>
      </p:sp>
      <p:sp>
        <p:nvSpPr>
          <p:cNvPr id="55298"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5" name="Placeholder 2"/>
          <p:cNvSpPr>
            <a:spLocks noGrp="1" noRot="1" noChangeAspect="1" noChangeArrowheads="1" noTextEdit="1"/>
          </p:cNvSpPr>
          <p:nvPr>
            <p:ph type="sldImg"/>
          </p:nvPr>
        </p:nvSpPr>
        <p:spPr>
          <a:ln/>
        </p:spPr>
      </p:sp>
      <p:sp>
        <p:nvSpPr>
          <p:cNvPr id="57346"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3" name="Placeholder 2"/>
          <p:cNvSpPr>
            <a:spLocks noGrp="1" noRot="1" noChangeAspect="1" noChangeArrowheads="1" noTextEdit="1"/>
          </p:cNvSpPr>
          <p:nvPr>
            <p:ph type="sldImg"/>
          </p:nvPr>
        </p:nvSpPr>
        <p:spPr>
          <a:ln/>
        </p:spPr>
      </p:sp>
      <p:sp>
        <p:nvSpPr>
          <p:cNvPr id="59394"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Placeholder 2"/>
          <p:cNvSpPr>
            <a:spLocks noGrp="1" noRot="1" noChangeAspect="1" noChangeArrowheads="1" noTextEdit="1"/>
          </p:cNvSpPr>
          <p:nvPr>
            <p:ph type="sldImg"/>
          </p:nvPr>
        </p:nvSpPr>
        <p:spPr>
          <a:ln/>
        </p:spPr>
      </p:sp>
      <p:sp>
        <p:nvSpPr>
          <p:cNvPr id="17410"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1" name="Placeholder 2"/>
          <p:cNvSpPr>
            <a:spLocks noGrp="1" noRot="1" noChangeAspect="1" noChangeArrowheads="1" noTextEdit="1"/>
          </p:cNvSpPr>
          <p:nvPr>
            <p:ph type="sldImg"/>
          </p:nvPr>
        </p:nvSpPr>
        <p:spPr>
          <a:ln/>
        </p:spPr>
      </p:sp>
      <p:sp>
        <p:nvSpPr>
          <p:cNvPr id="61442"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89" name="Placeholder 2"/>
          <p:cNvSpPr>
            <a:spLocks noGrp="1" noRot="1" noChangeAspect="1"/>
          </p:cNvSpPr>
          <p:nvPr>
            <p:ph type="sldImg"/>
          </p:nvPr>
        </p:nvSpPr>
        <p:spPr>
          <a:xfrm>
            <a:off x="1144588" y="685800"/>
            <a:ext cx="4572000" cy="3429000"/>
          </a:xfrm>
          <a:ln/>
        </p:spPr>
      </p:sp>
      <p:sp>
        <p:nvSpPr>
          <p:cNvPr id="63490" name="Placeholder 3"/>
          <p:cNvSpPr>
            <a:spLocks noGrp="1"/>
          </p:cNvSpPr>
          <p:nvPr>
            <p:ph type="body" idx="1"/>
          </p:nvPr>
        </p:nvSpPr>
        <p:spPr>
          <a:xfrm>
            <a:off x="685800" y="4343400"/>
            <a:ext cx="5486400" cy="4114800"/>
          </a:xfrm>
          <a:noFill/>
          <a:ln>
            <a:solidFill>
              <a:srgbClr val="000000"/>
            </a:solidFill>
          </a:ln>
        </p:spPr>
        <p:txBody>
          <a:bodyPr lIns="91432" tIns="45716" rIns="91432" bIns="45716"/>
          <a:lstStyle/>
          <a:p>
            <a:endParaRPr lang="en-US">
              <a:latin typeface="Times" pitchFamily="-72"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7" name="Placeholder 2"/>
          <p:cNvSpPr>
            <a:spLocks noGrp="1" noRot="1" noChangeAspect="1"/>
          </p:cNvSpPr>
          <p:nvPr>
            <p:ph type="sldImg"/>
          </p:nvPr>
        </p:nvSpPr>
        <p:spPr>
          <a:xfrm>
            <a:off x="1144588" y="685800"/>
            <a:ext cx="4572000" cy="3429000"/>
          </a:xfrm>
          <a:ln/>
        </p:spPr>
      </p:sp>
      <p:sp>
        <p:nvSpPr>
          <p:cNvPr id="65538" name="Placeholder 3"/>
          <p:cNvSpPr>
            <a:spLocks noGrp="1"/>
          </p:cNvSpPr>
          <p:nvPr>
            <p:ph type="body" idx="1"/>
          </p:nvPr>
        </p:nvSpPr>
        <p:spPr>
          <a:xfrm>
            <a:off x="685800" y="4343400"/>
            <a:ext cx="5486400" cy="4114800"/>
          </a:xfrm>
          <a:noFill/>
          <a:ln>
            <a:solidFill>
              <a:srgbClr val="000000"/>
            </a:solidFill>
          </a:ln>
        </p:spPr>
        <p:txBody>
          <a:bodyPr lIns="91432" tIns="45716" rIns="91432" bIns="45716"/>
          <a:lstStyle/>
          <a:p>
            <a:endParaRPr lang="en-US">
              <a:latin typeface="Times" pitchFamily="-72"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Placeholder 2"/>
          <p:cNvSpPr>
            <a:spLocks noGrp="1" noRot="1" noChangeAspect="1" noChangeArrowheads="1" noTextEdit="1"/>
          </p:cNvSpPr>
          <p:nvPr>
            <p:ph type="sldImg"/>
          </p:nvPr>
        </p:nvSpPr>
        <p:spPr>
          <a:ln/>
        </p:spPr>
      </p:sp>
      <p:sp>
        <p:nvSpPr>
          <p:cNvPr id="67586"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Placeholder 2"/>
          <p:cNvSpPr>
            <a:spLocks noGrp="1" noRot="1" noChangeAspect="1" noChangeArrowheads="1" noTextEdit="1"/>
          </p:cNvSpPr>
          <p:nvPr>
            <p:ph type="sldImg"/>
          </p:nvPr>
        </p:nvSpPr>
        <p:spPr>
          <a:ln/>
        </p:spPr>
      </p:sp>
      <p:sp>
        <p:nvSpPr>
          <p:cNvPr id="19458"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a:ln/>
        </p:spPr>
      </p:sp>
      <p:sp>
        <p:nvSpPr>
          <p:cNvPr id="21506" name="Notes Placeholder 2"/>
          <p:cNvSpPr>
            <a:spLocks noGrp="1"/>
          </p:cNvSpPr>
          <p:nvPr>
            <p:ph type="body" idx="1"/>
          </p:nvPr>
        </p:nvSpPr>
        <p:spPr>
          <a:noFill/>
          <a:ln/>
        </p:spPr>
        <p:txBody>
          <a:bodyPr/>
          <a:lstStyle/>
          <a:p>
            <a:pPr eaLnBrk="1" hangingPunct="1"/>
            <a:r>
              <a:rPr lang="en-US" smtClean="0">
                <a:latin typeface="Times" pitchFamily="-72" charset="0"/>
              </a:rPr>
              <a:t>National Governors Association Center for Best Practices (NGA Center) and the Council of Chief State School Officers (CCSSO).</a:t>
            </a:r>
          </a:p>
        </p:txBody>
      </p:sp>
      <p:sp>
        <p:nvSpPr>
          <p:cNvPr id="21507" name="Slide Number Placeholder 3"/>
          <p:cNvSpPr>
            <a:spLocks noGrp="1"/>
          </p:cNvSpPr>
          <p:nvPr>
            <p:ph type="sldNum" sz="quarter" idx="5"/>
          </p:nvPr>
        </p:nvSpPr>
        <p:spPr>
          <a:noFill/>
        </p:spPr>
        <p:txBody>
          <a:bodyPr/>
          <a:lstStyle/>
          <a:p>
            <a:fld id="{0505F657-F78B-491C-ACAD-41E42B2E0C9A}" type="slidenum">
              <a:rPr lang="en-US" smtClean="0">
                <a:latin typeface="Times" pitchFamily="-72" charset="0"/>
                <a:ea typeface="ＭＳ Ｐゴシック" pitchFamily="-72" charset="-128"/>
                <a:cs typeface="ＭＳ Ｐゴシック" pitchFamily="-72" charset="-128"/>
              </a:rPr>
              <a:pPr/>
              <a:t>4</a:t>
            </a:fld>
            <a:endParaRPr lang="en-US" smtClean="0">
              <a:latin typeface="Times" pitchFamily="-72" charset="0"/>
              <a:ea typeface="ＭＳ Ｐゴシック" pitchFamily="-72" charset="-128"/>
              <a:cs typeface="ＭＳ Ｐゴシック" pitchFamily="-72"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a:ln/>
        </p:spPr>
      </p:sp>
      <p:sp>
        <p:nvSpPr>
          <p:cNvPr id="30722" name="Notes Placeholder 2"/>
          <p:cNvSpPr>
            <a:spLocks noGrp="1"/>
          </p:cNvSpPr>
          <p:nvPr>
            <p:ph type="body" idx="1"/>
          </p:nvPr>
        </p:nvSpPr>
        <p:spPr>
          <a:noFill/>
          <a:ln/>
        </p:spPr>
        <p:txBody>
          <a:bodyPr/>
          <a:lstStyle/>
          <a:p>
            <a:pPr eaLnBrk="1" hangingPunct="1"/>
            <a:r>
              <a:rPr lang="en-US" smtClean="0">
                <a:latin typeface="Times" pitchFamily="-72" charset="0"/>
              </a:rPr>
              <a:t>The Common Core State Standards Initiative is a state-led effort coordinated by the National Governors Association Center for Best Practices (NGA) and the Council of Chief State School Officers (CCSSO). The standards were developed in collaboration with teachers, school administrators, and experts, to provide a clear and consistent framework to prepare our children for college and the workforce.</a:t>
            </a:r>
          </a:p>
          <a:p>
            <a:pPr eaLnBrk="1" hangingPunct="1"/>
            <a:r>
              <a:rPr lang="en-US" smtClean="0">
                <a:latin typeface="Times" pitchFamily="-72" charset="0"/>
              </a:rPr>
              <a:t>The NGA Center and CCSSO received initial feedback on the draft standards from national organizations representing, but not limited to, teachers, postsecondary educators (including community colleges), civil rights groups, English language learners, and students with disabilities. Following the initial round of feedback, the draft standards were opened for public comment, receiving nearly 10,000 responses – including our PA Department of Education.</a:t>
            </a:r>
          </a:p>
          <a:p>
            <a:pPr eaLnBrk="1" hangingPunct="1"/>
            <a:endParaRPr lang="en-US" smtClean="0">
              <a:latin typeface="Times" pitchFamily="-72" charset="0"/>
            </a:endParaRPr>
          </a:p>
          <a:p>
            <a:pPr eaLnBrk="1" hangingPunct="1"/>
            <a:endParaRPr lang="en-US" smtClean="0">
              <a:latin typeface="Times" pitchFamily="-72" charset="0"/>
            </a:endParaRPr>
          </a:p>
        </p:txBody>
      </p:sp>
      <p:sp>
        <p:nvSpPr>
          <p:cNvPr id="30723" name="Slide Number Placeholder 3"/>
          <p:cNvSpPr>
            <a:spLocks noGrp="1"/>
          </p:cNvSpPr>
          <p:nvPr>
            <p:ph type="sldNum" sz="quarter" idx="5"/>
          </p:nvPr>
        </p:nvSpPr>
        <p:spPr>
          <a:noFill/>
        </p:spPr>
        <p:txBody>
          <a:bodyPr/>
          <a:lstStyle/>
          <a:p>
            <a:fld id="{CB1D5C86-CEF9-4C7C-A51B-369B4686B9ED}" type="slidenum">
              <a:rPr lang="en-US" smtClean="0">
                <a:latin typeface="Times" pitchFamily="-72" charset="0"/>
                <a:ea typeface="ＭＳ Ｐゴシック" pitchFamily="-72" charset="-128"/>
                <a:cs typeface="ＭＳ Ｐゴシック" pitchFamily="-72" charset="-128"/>
              </a:rPr>
              <a:pPr/>
              <a:t>12</a:t>
            </a:fld>
            <a:endParaRPr lang="en-US" smtClean="0">
              <a:latin typeface="Times" pitchFamily="-72" charset="0"/>
              <a:ea typeface="ＭＳ Ｐゴシック" pitchFamily="-72" charset="-128"/>
              <a:cs typeface="ＭＳ Ｐゴシック" pitchFamily="-72"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Placeholder 2"/>
          <p:cNvSpPr>
            <a:spLocks noGrp="1" noRot="1" noChangeAspect="1" noChangeArrowheads="1" noTextEdit="1"/>
          </p:cNvSpPr>
          <p:nvPr>
            <p:ph type="sldImg"/>
          </p:nvPr>
        </p:nvSpPr>
        <p:spPr>
          <a:ln/>
        </p:spPr>
      </p:sp>
      <p:sp>
        <p:nvSpPr>
          <p:cNvPr id="32770"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Placeholder 2"/>
          <p:cNvSpPr>
            <a:spLocks noGrp="1" noRot="1" noChangeAspect="1" noChangeArrowheads="1" noTextEdit="1"/>
          </p:cNvSpPr>
          <p:nvPr>
            <p:ph type="sldImg"/>
          </p:nvPr>
        </p:nvSpPr>
        <p:spPr>
          <a:ln/>
        </p:spPr>
      </p:sp>
      <p:sp>
        <p:nvSpPr>
          <p:cNvPr id="34818"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Placeholder 2"/>
          <p:cNvSpPr>
            <a:spLocks noGrp="1" noRot="1" noChangeAspect="1" noChangeArrowheads="1" noTextEdit="1"/>
          </p:cNvSpPr>
          <p:nvPr>
            <p:ph type="sldImg"/>
          </p:nvPr>
        </p:nvSpPr>
        <p:spPr>
          <a:ln/>
        </p:spPr>
      </p:sp>
      <p:sp>
        <p:nvSpPr>
          <p:cNvPr id="36866"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Placeholder 2"/>
          <p:cNvSpPr>
            <a:spLocks noGrp="1" noRot="1" noChangeAspect="1" noChangeArrowheads="1" noTextEdit="1"/>
          </p:cNvSpPr>
          <p:nvPr>
            <p:ph type="sldImg"/>
          </p:nvPr>
        </p:nvSpPr>
        <p:spPr>
          <a:ln/>
        </p:spPr>
      </p:sp>
      <p:sp>
        <p:nvSpPr>
          <p:cNvPr id="38914" name="Placeholder 3"/>
          <p:cNvSpPr>
            <a:spLocks noGrp="1" noChangeArrowheads="1"/>
          </p:cNvSpPr>
          <p:nvPr>
            <p:ph type="body" idx="1"/>
          </p:nvPr>
        </p:nvSpPr>
        <p:spPr>
          <a:noFill/>
          <a:ln/>
        </p:spPr>
        <p:txBody>
          <a:bodyPr/>
          <a:lstStyle/>
          <a:p>
            <a:endParaRPr lang="en-US">
              <a:latin typeface="Times" pitchFamily="-72"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0"/>
            <a:ext cx="7772400" cy="1470025"/>
          </a:xfrm>
        </p:spPr>
        <p:txBody>
          <a:bodyPr/>
          <a:lstStyle>
            <a:lvl1pPr>
              <a:defRPr>
                <a:latin typeface="+mn-lt"/>
              </a:defRPr>
            </a:lvl1pPr>
          </a:lstStyle>
          <a:p>
            <a:r>
              <a:rPr lang="en-US" smtClean="0"/>
              <a:t>Click to edit Master title style</a:t>
            </a:r>
            <a:endParaRPr lang="en-US"/>
          </a:p>
        </p:txBody>
      </p:sp>
      <p:sp>
        <p:nvSpPr>
          <p:cNvPr id="3" name="Subtitle 2"/>
          <p:cNvSpPr>
            <a:spLocks noGrp="1"/>
          </p:cNvSpPr>
          <p:nvPr>
            <p:ph type="subTitle" idx="1"/>
          </p:nvPr>
        </p:nvSpPr>
        <p:spPr>
          <a:xfrm>
            <a:off x="1371600" y="2898775"/>
            <a:ext cx="6400800" cy="1752600"/>
          </a:xfrm>
        </p:spPr>
        <p:txBody>
          <a:bodyPr/>
          <a:lstStyle>
            <a:lvl1pPr marL="0" indent="0" algn="ctr">
              <a:buNone/>
              <a:defRPr>
                <a:latin typeface="+mj-lt"/>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atin typeface="+mj-lt"/>
              </a:defRPr>
            </a:lvl1pPr>
          </a:lstStyle>
          <a:p>
            <a:pPr>
              <a:defRPr/>
            </a:pPr>
            <a:endParaRPr lang="en-US"/>
          </a:p>
        </p:txBody>
      </p:sp>
      <p:sp>
        <p:nvSpPr>
          <p:cNvPr id="5" name="Footer Placeholder 4"/>
          <p:cNvSpPr>
            <a:spLocks noGrp="1"/>
          </p:cNvSpPr>
          <p:nvPr>
            <p:ph type="ftr" sz="quarter" idx="11"/>
          </p:nvPr>
        </p:nvSpPr>
        <p:spPr/>
        <p:txBody>
          <a:bodyPr/>
          <a:lstStyle>
            <a:lvl1pPr>
              <a:defRPr>
                <a:latin typeface="+mj-lt"/>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mj-lt"/>
              </a:defRPr>
            </a:lvl1pPr>
          </a:lstStyle>
          <a:p>
            <a:pPr>
              <a:defRPr/>
            </a:pPr>
            <a:fld id="{491D7721-C758-4D58-B354-2A087CB0722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A026CAB-E6B0-4838-AB0C-51DDD73F90D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5E76F39-0B70-49D0-B986-8AFFDDF51DA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lstStyle>
            <a:lvl1pPr>
              <a:defRPr>
                <a:latin typeface="+mn-lt"/>
              </a:defRPr>
            </a:lvl1pPr>
          </a:lstStyle>
          <a:p>
            <a:r>
              <a:rPr lang="en-US" smtClean="0"/>
              <a:t>Click to edit Master title style</a:t>
            </a:r>
            <a:endParaRPr lang="en-US"/>
          </a:p>
        </p:txBody>
      </p:sp>
      <p:sp>
        <p:nvSpPr>
          <p:cNvPr id="3" name="Content Placeholder 2"/>
          <p:cNvSpPr>
            <a:spLocks noGrp="1"/>
          </p:cNvSpPr>
          <p:nvPr>
            <p:ph idx="1"/>
          </p:nvPr>
        </p:nvSpPr>
        <p:spPr>
          <a:xfrm>
            <a:off x="685800" y="1371600"/>
            <a:ext cx="7772400" cy="4114800"/>
          </a:xfrm>
        </p:spPr>
        <p:txBody>
          <a:bodyPr/>
          <a:lstStyle>
            <a:lvl1pPr>
              <a:defRPr>
                <a:latin typeface="+mj-lt"/>
              </a:defRPr>
            </a:lvl1pPr>
            <a:lvl2pPr>
              <a:defRPr>
                <a:latin typeface="+mj-lt"/>
              </a:defRPr>
            </a:lvl2pPr>
            <a:lvl3pPr>
              <a:defRPr>
                <a:latin typeface="+mj-lt"/>
              </a:defRPr>
            </a:lvl3pPr>
            <a:lvl4pPr>
              <a:defRPr>
                <a:latin typeface="+mj-lt"/>
              </a:defRPr>
            </a:lvl4pPr>
            <a:lvl5pPr>
              <a:defRPr>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mj-lt"/>
              </a:defRPr>
            </a:lvl1pPr>
          </a:lstStyle>
          <a:p>
            <a:pPr>
              <a:defRPr/>
            </a:pPr>
            <a:endParaRPr lang="en-US"/>
          </a:p>
        </p:txBody>
      </p:sp>
      <p:sp>
        <p:nvSpPr>
          <p:cNvPr id="5" name="Footer Placeholder 4"/>
          <p:cNvSpPr>
            <a:spLocks noGrp="1"/>
          </p:cNvSpPr>
          <p:nvPr>
            <p:ph type="ftr" sz="quarter" idx="11"/>
          </p:nvPr>
        </p:nvSpPr>
        <p:spPr/>
        <p:txBody>
          <a:bodyPr/>
          <a:lstStyle>
            <a:lvl1pPr>
              <a:defRPr>
                <a:latin typeface="+mj-lt"/>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mj-lt"/>
              </a:defRPr>
            </a:lvl1pPr>
          </a:lstStyle>
          <a:p>
            <a:pPr>
              <a:defRPr/>
            </a:pPr>
            <a:fld id="{E97E374E-67DA-41F5-97BC-9F427A8971A1}"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2871787"/>
            <a:ext cx="7772400" cy="1362075"/>
          </a:xfrm>
        </p:spPr>
        <p:txBody>
          <a:bodyPr anchor="t"/>
          <a:lstStyle>
            <a:lvl1pPr algn="l">
              <a:defRPr sz="4000" b="1" cap="all">
                <a:latin typeface="+mn-l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685800" y="1371600"/>
            <a:ext cx="7772400" cy="1500187"/>
          </a:xfrm>
        </p:spPr>
        <p:txBody>
          <a:bodyPr anchor="b"/>
          <a:lstStyle>
            <a:lvl1pPr marL="0" indent="0">
              <a:buNone/>
              <a:defRPr sz="2000">
                <a:latin typeface="+mj-lt"/>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4" name="Date Placeholder 3"/>
          <p:cNvSpPr>
            <a:spLocks noGrp="1"/>
          </p:cNvSpPr>
          <p:nvPr>
            <p:ph type="dt" sz="half" idx="10"/>
          </p:nvPr>
        </p:nvSpPr>
        <p:spPr/>
        <p:txBody>
          <a:bodyPr/>
          <a:lstStyle>
            <a:lvl1pPr>
              <a:defRPr>
                <a:latin typeface="+mj-lt"/>
              </a:defRPr>
            </a:lvl1pPr>
          </a:lstStyle>
          <a:p>
            <a:pPr>
              <a:defRPr/>
            </a:pPr>
            <a:endParaRPr lang="en-US"/>
          </a:p>
        </p:txBody>
      </p:sp>
      <p:sp>
        <p:nvSpPr>
          <p:cNvPr id="5" name="Footer Placeholder 4"/>
          <p:cNvSpPr>
            <a:spLocks noGrp="1"/>
          </p:cNvSpPr>
          <p:nvPr>
            <p:ph type="ftr" sz="quarter" idx="11"/>
          </p:nvPr>
        </p:nvSpPr>
        <p:spPr/>
        <p:txBody>
          <a:bodyPr/>
          <a:lstStyle>
            <a:lvl1pPr>
              <a:defRPr>
                <a:latin typeface="+mj-lt"/>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mj-lt"/>
              </a:defRPr>
            </a:lvl1pPr>
          </a:lstStyle>
          <a:p>
            <a:pPr>
              <a:defRPr/>
            </a:pPr>
            <a:fld id="{1E9C17A6-6CE5-4F13-87BC-48C3E6889BC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lstStyle>
            <a:lvl1pPr>
              <a:defRPr>
                <a:latin typeface="+mn-lt"/>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1371600"/>
            <a:ext cx="3810000" cy="4114800"/>
          </a:xfrm>
        </p:spPr>
        <p:txBody>
          <a:bodyPr/>
          <a:lstStyle>
            <a:lvl1pPr>
              <a:defRPr sz="2800">
                <a:latin typeface="+mj-lt"/>
              </a:defRPr>
            </a:lvl1pPr>
            <a:lvl2pPr>
              <a:defRPr sz="2400">
                <a:latin typeface="+mj-lt"/>
              </a:defRPr>
            </a:lvl2pPr>
            <a:lvl3pPr>
              <a:defRPr sz="2000">
                <a:latin typeface="+mj-lt"/>
              </a:defRPr>
            </a:lvl3pPr>
            <a:lvl4pPr>
              <a:defRPr sz="1800">
                <a:latin typeface="+mj-lt"/>
              </a:defRPr>
            </a:lvl4pPr>
            <a:lvl5pPr>
              <a:defRPr sz="1800">
                <a:latin typeface="+mj-lt"/>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10000" cy="4114800"/>
          </a:xfrm>
        </p:spPr>
        <p:txBody>
          <a:bodyPr/>
          <a:lstStyle>
            <a:lvl1pPr>
              <a:defRPr sz="2800">
                <a:latin typeface="+mj-lt"/>
              </a:defRPr>
            </a:lvl1pPr>
            <a:lvl2pPr>
              <a:defRPr sz="2400">
                <a:latin typeface="+mj-lt"/>
              </a:defRPr>
            </a:lvl2pPr>
            <a:lvl3pPr>
              <a:defRPr sz="2000">
                <a:latin typeface="+mj-lt"/>
              </a:defRPr>
            </a:lvl3pPr>
            <a:lvl4pPr>
              <a:defRPr sz="1800">
                <a:latin typeface="+mj-lt"/>
              </a:defRPr>
            </a:lvl4pPr>
            <a:lvl5pPr>
              <a:defRPr sz="1800">
                <a:latin typeface="+mj-lt"/>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atin typeface="+mj-lt"/>
              </a:defRPr>
            </a:lvl1pPr>
          </a:lstStyle>
          <a:p>
            <a:pPr>
              <a:defRPr/>
            </a:pPr>
            <a:endParaRPr lang="en-US"/>
          </a:p>
        </p:txBody>
      </p:sp>
      <p:sp>
        <p:nvSpPr>
          <p:cNvPr id="6" name="Footer Placeholder 5"/>
          <p:cNvSpPr>
            <a:spLocks noGrp="1"/>
          </p:cNvSpPr>
          <p:nvPr>
            <p:ph type="ftr" sz="quarter" idx="11"/>
          </p:nvPr>
        </p:nvSpPr>
        <p:spPr/>
        <p:txBody>
          <a:bodyPr/>
          <a:lstStyle>
            <a:lvl1pPr>
              <a:defRPr>
                <a:latin typeface="+mj-lt"/>
              </a:defRPr>
            </a:lvl1pPr>
          </a:lstStyle>
          <a:p>
            <a:pPr>
              <a:defRPr/>
            </a:pPr>
            <a:endParaRPr lang="en-US"/>
          </a:p>
        </p:txBody>
      </p:sp>
      <p:sp>
        <p:nvSpPr>
          <p:cNvPr id="7" name="Slide Number Placeholder 6"/>
          <p:cNvSpPr>
            <a:spLocks noGrp="1"/>
          </p:cNvSpPr>
          <p:nvPr>
            <p:ph type="sldNum" sz="quarter" idx="12"/>
          </p:nvPr>
        </p:nvSpPr>
        <p:spPr/>
        <p:txBody>
          <a:bodyPr/>
          <a:lstStyle>
            <a:lvl1pPr>
              <a:defRPr>
                <a:latin typeface="+mj-lt"/>
              </a:defRPr>
            </a:lvl1pPr>
          </a:lstStyle>
          <a:p>
            <a:pPr>
              <a:defRPr/>
            </a:pPr>
            <a:fld id="{36A58D10-ECD8-4907-838C-631458C3F64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lvl1pPr>
              <a:defRPr>
                <a:latin typeface="+mn-l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60475"/>
            <a:ext cx="4040188" cy="63976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900237"/>
            <a:ext cx="4040188" cy="3951288"/>
          </a:xfrm>
        </p:spPr>
        <p:txBody>
          <a:bodyPr/>
          <a:lstStyle>
            <a:lvl1pPr>
              <a:defRPr sz="2400">
                <a:latin typeface="+mj-lt"/>
              </a:defRPr>
            </a:lvl1pPr>
            <a:lvl2pPr>
              <a:defRPr sz="2000">
                <a:latin typeface="+mj-lt"/>
              </a:defRPr>
            </a:lvl2pPr>
            <a:lvl3pPr>
              <a:defRPr sz="1800">
                <a:latin typeface="+mj-lt"/>
              </a:defRPr>
            </a:lvl3pPr>
            <a:lvl4pPr>
              <a:defRPr sz="1600">
                <a:latin typeface="+mj-lt"/>
              </a:defRPr>
            </a:lvl4pPr>
            <a:lvl5pPr>
              <a:defRPr sz="1600">
                <a:latin typeface="+mj-lt"/>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260475"/>
            <a:ext cx="4041775" cy="639762"/>
          </a:xfrm>
        </p:spPr>
        <p:txBody>
          <a:bodyPr anchor="b"/>
          <a:lstStyle>
            <a:lvl1pPr marL="0" indent="0">
              <a:buNone/>
              <a:defRPr sz="24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00237"/>
            <a:ext cx="4041775" cy="3951288"/>
          </a:xfrm>
        </p:spPr>
        <p:txBody>
          <a:bodyPr/>
          <a:lstStyle>
            <a:lvl1pPr>
              <a:defRPr sz="2400">
                <a:latin typeface="+mj-lt"/>
              </a:defRPr>
            </a:lvl1pPr>
            <a:lvl2pPr>
              <a:defRPr sz="2000">
                <a:latin typeface="+mj-lt"/>
              </a:defRPr>
            </a:lvl2pPr>
            <a:lvl3pPr>
              <a:defRPr sz="1800">
                <a:latin typeface="+mj-lt"/>
              </a:defRPr>
            </a:lvl3pPr>
            <a:lvl4pPr>
              <a:defRPr sz="1600">
                <a:latin typeface="+mj-lt"/>
              </a:defRPr>
            </a:lvl4pPr>
            <a:lvl5pPr>
              <a:defRPr sz="1600">
                <a:latin typeface="+mj-lt"/>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atin typeface="+mj-lt"/>
              </a:defRPr>
            </a:lvl1pPr>
          </a:lstStyle>
          <a:p>
            <a:pPr>
              <a:defRPr/>
            </a:pPr>
            <a:endParaRPr lang="en-US"/>
          </a:p>
        </p:txBody>
      </p:sp>
      <p:sp>
        <p:nvSpPr>
          <p:cNvPr id="8" name="Footer Placeholder 7"/>
          <p:cNvSpPr>
            <a:spLocks noGrp="1"/>
          </p:cNvSpPr>
          <p:nvPr>
            <p:ph type="ftr" sz="quarter" idx="11"/>
          </p:nvPr>
        </p:nvSpPr>
        <p:spPr/>
        <p:txBody>
          <a:bodyPr/>
          <a:lstStyle>
            <a:lvl1pPr>
              <a:defRPr>
                <a:latin typeface="+mj-lt"/>
              </a:defRPr>
            </a:lvl1pPr>
          </a:lstStyle>
          <a:p>
            <a:pPr>
              <a:defRPr/>
            </a:pPr>
            <a:endParaRPr lang="en-US"/>
          </a:p>
        </p:txBody>
      </p:sp>
      <p:sp>
        <p:nvSpPr>
          <p:cNvPr id="9" name="Slide Number Placeholder 8"/>
          <p:cNvSpPr>
            <a:spLocks noGrp="1"/>
          </p:cNvSpPr>
          <p:nvPr>
            <p:ph type="sldNum" sz="quarter" idx="12"/>
          </p:nvPr>
        </p:nvSpPr>
        <p:spPr/>
        <p:txBody>
          <a:bodyPr/>
          <a:lstStyle>
            <a:lvl1pPr>
              <a:defRPr>
                <a:latin typeface="+mj-lt"/>
              </a:defRPr>
            </a:lvl1pPr>
          </a:lstStyle>
          <a:p>
            <a:pPr>
              <a:defRPr/>
            </a:pPr>
            <a:fld id="{2D9A057C-2EE6-42E3-AE5C-57BBC0E44E4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1143000"/>
          </a:xfrm>
        </p:spPr>
        <p:txBody>
          <a:bodyPr/>
          <a:lstStyle>
            <a:lvl1pPr>
              <a:defRPr>
                <a:latin typeface="+mn-lt"/>
              </a:defRPr>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DB5ADD5-9E37-477E-8AEA-49A7CC6789F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2A3F026-A0F5-46D8-BA7F-07548B69DA3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ADC4AAD-720E-4A96-9142-3C09DE6B5B7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679C223-793B-44EB-B046-D5DD94B920D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latin typeface="Times"/>
                <a:ea typeface="+mn-ea"/>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latin typeface="Times"/>
                <a:ea typeface="+mn-ea"/>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Times"/>
                <a:ea typeface="+mn-ea"/>
                <a:cs typeface="+mn-cs"/>
              </a:defRPr>
            </a:lvl1pPr>
          </a:lstStyle>
          <a:p>
            <a:pPr>
              <a:defRPr/>
            </a:pPr>
            <a:fld id="{76253F5D-06F4-4896-9133-AC36397FEBF2}" type="slidenum">
              <a:rPr lang="en-US"/>
              <a:pPr>
                <a:defRPr/>
              </a:pPr>
              <a:t>‹#›</a:t>
            </a:fld>
            <a:endParaRPr lang="en-US"/>
          </a:p>
        </p:txBody>
      </p:sp>
      <p:pic>
        <p:nvPicPr>
          <p:cNvPr id="1031" name="Picture 11" descr="Background 5.jpg                                               0036F0BEMacintosh HD                   B2724311:"/>
          <p:cNvPicPr>
            <a:picLocks noChangeAspect="1" noChangeArrowheads="1"/>
          </p:cNvPicPr>
          <p:nvPr/>
        </p:nvPicPr>
        <p:blipFill>
          <a:blip r:embed="rId13"/>
          <a:srcRect/>
          <a:stretch>
            <a:fillRect/>
          </a:stretch>
        </p:blipFill>
        <p:spPr bwMode="auto">
          <a:xfrm>
            <a:off x="0" y="-206375"/>
            <a:ext cx="9144000" cy="70643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59" r:id="rId6"/>
    <p:sldLayoutId id="2147483658" r:id="rId7"/>
    <p:sldLayoutId id="2147483657" r:id="rId8"/>
    <p:sldLayoutId id="2147483656" r:id="rId9"/>
    <p:sldLayoutId id="2147483655" r:id="rId10"/>
    <p:sldLayoutId id="2147483654" r:id="rId11"/>
  </p:sldLayoutIdLst>
  <p:txStyles>
    <p:titleStyle>
      <a:lvl1pPr algn="ctr" rtl="0" eaLnBrk="0" fontAlgn="base" hangingPunct="0">
        <a:spcBef>
          <a:spcPct val="0"/>
        </a:spcBef>
        <a:spcAft>
          <a:spcPct val="0"/>
        </a:spcAft>
        <a:defRPr sz="4400">
          <a:solidFill>
            <a:schemeClr val="tx2"/>
          </a:solidFill>
          <a:latin typeface="+mj-lt"/>
          <a:ea typeface="ＭＳ Ｐゴシック" pitchFamily="-72" charset="-128"/>
          <a:cs typeface="ＭＳ Ｐゴシック" pitchFamily="-72" charset="-128"/>
        </a:defRPr>
      </a:lvl1pPr>
      <a:lvl2pPr algn="ctr" rtl="0" eaLnBrk="0" fontAlgn="base" hangingPunct="0">
        <a:spcBef>
          <a:spcPct val="0"/>
        </a:spcBef>
        <a:spcAft>
          <a:spcPct val="0"/>
        </a:spcAft>
        <a:defRPr sz="4400">
          <a:solidFill>
            <a:schemeClr val="tx2"/>
          </a:solidFill>
          <a:latin typeface="Tahoma" pitchFamily="-72" charset="0"/>
          <a:ea typeface="ＭＳ Ｐゴシック" pitchFamily="-72" charset="-128"/>
          <a:cs typeface="ＭＳ Ｐゴシック" pitchFamily="-72" charset="-128"/>
        </a:defRPr>
      </a:lvl2pPr>
      <a:lvl3pPr algn="ctr" rtl="0" eaLnBrk="0" fontAlgn="base" hangingPunct="0">
        <a:spcBef>
          <a:spcPct val="0"/>
        </a:spcBef>
        <a:spcAft>
          <a:spcPct val="0"/>
        </a:spcAft>
        <a:defRPr sz="4400">
          <a:solidFill>
            <a:schemeClr val="tx2"/>
          </a:solidFill>
          <a:latin typeface="Tahoma" pitchFamily="-72" charset="0"/>
          <a:ea typeface="ＭＳ Ｐゴシック" pitchFamily="-72" charset="-128"/>
          <a:cs typeface="ＭＳ Ｐゴシック" pitchFamily="-72" charset="-128"/>
        </a:defRPr>
      </a:lvl3pPr>
      <a:lvl4pPr algn="ctr" rtl="0" eaLnBrk="0" fontAlgn="base" hangingPunct="0">
        <a:spcBef>
          <a:spcPct val="0"/>
        </a:spcBef>
        <a:spcAft>
          <a:spcPct val="0"/>
        </a:spcAft>
        <a:defRPr sz="4400">
          <a:solidFill>
            <a:schemeClr val="tx2"/>
          </a:solidFill>
          <a:latin typeface="Tahoma" pitchFamily="-72" charset="0"/>
          <a:ea typeface="ＭＳ Ｐゴシック" pitchFamily="-72" charset="-128"/>
          <a:cs typeface="ＭＳ Ｐゴシック" pitchFamily="-72" charset="-128"/>
        </a:defRPr>
      </a:lvl4pPr>
      <a:lvl5pPr algn="ctr" rtl="0" eaLnBrk="0" fontAlgn="base" hangingPunct="0">
        <a:spcBef>
          <a:spcPct val="0"/>
        </a:spcBef>
        <a:spcAft>
          <a:spcPct val="0"/>
        </a:spcAft>
        <a:defRPr sz="4400">
          <a:solidFill>
            <a:schemeClr val="tx2"/>
          </a:solidFill>
          <a:latin typeface="Tahoma" pitchFamily="-72" charset="0"/>
          <a:ea typeface="ＭＳ Ｐゴシック" pitchFamily="-72" charset="-128"/>
          <a:cs typeface="ＭＳ Ｐゴシック" pitchFamily="-72" charset="-128"/>
        </a:defRPr>
      </a:lvl5pPr>
      <a:lvl6pPr marL="457200" algn="ctr" rtl="0" eaLnBrk="1" fontAlgn="base" hangingPunct="1">
        <a:spcBef>
          <a:spcPct val="0"/>
        </a:spcBef>
        <a:spcAft>
          <a:spcPct val="0"/>
        </a:spcAft>
        <a:defRPr sz="4400">
          <a:solidFill>
            <a:schemeClr val="tx2"/>
          </a:solidFill>
          <a:latin typeface="Times"/>
        </a:defRPr>
      </a:lvl6pPr>
      <a:lvl7pPr marL="914400" algn="ctr" rtl="0" eaLnBrk="1" fontAlgn="base" hangingPunct="1">
        <a:spcBef>
          <a:spcPct val="0"/>
        </a:spcBef>
        <a:spcAft>
          <a:spcPct val="0"/>
        </a:spcAft>
        <a:defRPr sz="4400">
          <a:solidFill>
            <a:schemeClr val="tx2"/>
          </a:solidFill>
          <a:latin typeface="Times"/>
        </a:defRPr>
      </a:lvl7pPr>
      <a:lvl8pPr marL="1371600" algn="ctr" rtl="0" eaLnBrk="1" fontAlgn="base" hangingPunct="1">
        <a:spcBef>
          <a:spcPct val="0"/>
        </a:spcBef>
        <a:spcAft>
          <a:spcPct val="0"/>
        </a:spcAft>
        <a:defRPr sz="4400">
          <a:solidFill>
            <a:schemeClr val="tx2"/>
          </a:solidFill>
          <a:latin typeface="Times"/>
        </a:defRPr>
      </a:lvl8pPr>
      <a:lvl9pPr marL="1828800" algn="ctr" rtl="0" eaLnBrk="1" fontAlgn="base" hangingPunct="1">
        <a:spcBef>
          <a:spcPct val="0"/>
        </a:spcBef>
        <a:spcAft>
          <a:spcPct val="0"/>
        </a:spcAft>
        <a:defRPr sz="4400">
          <a:solidFill>
            <a:schemeClr val="tx2"/>
          </a:solidFill>
          <a:latin typeface="Times"/>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72" charset="-128"/>
          <a:cs typeface="ＭＳ Ｐゴシック" pitchFamily="-72"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72"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72"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72"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72" charset="-128"/>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eaLnBrk="1" hangingPunct="1">
              <a:defRPr/>
            </a:pPr>
            <a:r>
              <a:rPr lang="en-US" dirty="0" smtClean="0">
                <a:ea typeface="+mj-ea"/>
                <a:cs typeface="+mj-cs"/>
              </a:rPr>
              <a:t>Transitioning to the Common Core State Standards</a:t>
            </a:r>
            <a:endParaRPr lang="en-US" dirty="0">
              <a:ea typeface="+mj-ea"/>
              <a:cs typeface="+mj-cs"/>
            </a:endParaRPr>
          </a:p>
        </p:txBody>
      </p:sp>
      <p:sp>
        <p:nvSpPr>
          <p:cNvPr id="5" name="Subtitle 4"/>
          <p:cNvSpPr>
            <a:spLocks noGrp="1"/>
          </p:cNvSpPr>
          <p:nvPr>
            <p:ph type="subTitle" idx="1"/>
          </p:nvPr>
        </p:nvSpPr>
        <p:spPr/>
        <p:txBody>
          <a:bodyPr/>
          <a:lstStyle/>
          <a:p>
            <a:pPr eaLnBrk="1" hangingPunct="1">
              <a:defRPr/>
            </a:pPr>
            <a:r>
              <a:rPr lang="en-US" b="1" i="1" smtClean="0">
                <a:latin typeface="Garamond" pitchFamily="-72" charset="0"/>
              </a:rPr>
              <a:t>Overview</a:t>
            </a:r>
          </a:p>
          <a:p>
            <a:pPr eaLnBrk="1" hangingPunct="1">
              <a:defRPr/>
            </a:pPr>
            <a:r>
              <a:rPr lang="en-US" b="1" i="1" smtClean="0">
                <a:latin typeface="Garamond" pitchFamily="-72" charset="0"/>
              </a:rPr>
              <a:t>September 14, 2011</a:t>
            </a:r>
            <a:endParaRPr lang="en-US" smtClean="0"/>
          </a:p>
        </p:txBody>
      </p:sp>
      <p:sp>
        <p:nvSpPr>
          <p:cNvPr id="14339" name="Rectangle 3"/>
          <p:cNvSpPr>
            <a:spLocks noChangeArrowheads="1"/>
          </p:cNvSpPr>
          <p:nvPr/>
        </p:nvSpPr>
        <p:spPr bwMode="auto">
          <a:xfrm>
            <a:off x="3733800" y="5867400"/>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14340" name="Rectangle 4"/>
          <p:cNvSpPr>
            <a:spLocks noChangeArrowheads="1"/>
          </p:cNvSpPr>
          <p:nvPr/>
        </p:nvSpPr>
        <p:spPr bwMode="auto">
          <a:xfrm>
            <a:off x="3276600" y="4876800"/>
            <a:ext cx="2895600" cy="822325"/>
          </a:xfrm>
          <a:prstGeom prst="rect">
            <a:avLst/>
          </a:prstGeom>
          <a:noFill/>
          <a:ln w="9525">
            <a:noFill/>
            <a:miter lim="800000"/>
            <a:headEnd/>
            <a:tailEnd/>
          </a:ln>
        </p:spPr>
        <p:txBody>
          <a:bodyPr>
            <a:prstTxWarp prst="textNoShape">
              <a:avLst/>
            </a:prstTxWarp>
            <a:spAutoFit/>
          </a:bodyPr>
          <a:lstStyle/>
          <a:p>
            <a:pPr algn="ctr"/>
            <a:r>
              <a:rPr lang="en-US"/>
              <a:t>FCASD </a:t>
            </a:r>
          </a:p>
          <a:p>
            <a:pPr algn="ctr"/>
            <a:r>
              <a:rPr lang="en-US"/>
              <a:t>adapted from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2"/>
          <p:cNvSpPr>
            <a:spLocks noGrp="1" noChangeArrowheads="1"/>
          </p:cNvSpPr>
          <p:nvPr>
            <p:ph type="title" idx="4294967295"/>
          </p:nvPr>
        </p:nvSpPr>
        <p:spPr>
          <a:xfrm>
            <a:off x="685800" y="381000"/>
            <a:ext cx="7772400" cy="1143000"/>
          </a:xfrm>
        </p:spPr>
        <p:txBody>
          <a:bodyPr/>
          <a:lstStyle/>
          <a:p>
            <a:r>
              <a:rPr lang="en-US"/>
              <a:t>PISA - Math (2009)</a:t>
            </a:r>
          </a:p>
        </p:txBody>
      </p:sp>
      <p:pic>
        <p:nvPicPr>
          <p:cNvPr id="27650" name="Picture 3"/>
          <p:cNvPicPr>
            <a:picLocks noChangeAspect="1" noChangeArrowheads="1"/>
          </p:cNvPicPr>
          <p:nvPr/>
        </p:nvPicPr>
        <p:blipFill>
          <a:blip r:embed="rId2"/>
          <a:srcRect/>
          <a:stretch>
            <a:fillRect/>
          </a:stretch>
        </p:blipFill>
        <p:spPr bwMode="auto">
          <a:xfrm>
            <a:off x="609600" y="1524000"/>
            <a:ext cx="7962900" cy="4595813"/>
          </a:xfrm>
          <a:prstGeom prst="rect">
            <a:avLst/>
          </a:prstGeom>
          <a:noFill/>
          <a:ln w="9525">
            <a:noFill/>
            <a:miter lim="800000"/>
            <a:headEnd/>
            <a:tailEnd/>
          </a:ln>
        </p:spPr>
      </p:pic>
      <p:sp>
        <p:nvSpPr>
          <p:cNvPr id="27651" name="Text Box 4"/>
          <p:cNvSpPr txBox="1">
            <a:spLocks noChangeArrowheads="1"/>
          </p:cNvSpPr>
          <p:nvPr/>
        </p:nvSpPr>
        <p:spPr bwMode="auto">
          <a:xfrm>
            <a:off x="3886200" y="3276600"/>
            <a:ext cx="3276600" cy="1004888"/>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a:latin typeface="Arial" pitchFamily="-72" charset="0"/>
              </a:rPr>
              <a:t>US - 487</a:t>
            </a:r>
          </a:p>
          <a:p>
            <a:pPr eaLnBrk="0" hangingPunct="0">
              <a:spcBef>
                <a:spcPct val="50000"/>
              </a:spcBef>
            </a:pPr>
            <a:r>
              <a:rPr lang="en-US">
                <a:latin typeface="Arial" pitchFamily="-72" charset="0"/>
              </a:rPr>
              <a:t>Average - 496</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2"/>
          <p:cNvSpPr>
            <a:spLocks noGrp="1" noChangeArrowheads="1"/>
          </p:cNvSpPr>
          <p:nvPr>
            <p:ph type="title" idx="4294967295"/>
          </p:nvPr>
        </p:nvSpPr>
        <p:spPr>
          <a:xfrm>
            <a:off x="685800" y="381000"/>
            <a:ext cx="7772400" cy="1143000"/>
          </a:xfrm>
        </p:spPr>
        <p:txBody>
          <a:bodyPr/>
          <a:lstStyle/>
          <a:p>
            <a:r>
              <a:rPr lang="en-US"/>
              <a:t>PISA - Science (2009)</a:t>
            </a:r>
          </a:p>
        </p:txBody>
      </p:sp>
      <p:pic>
        <p:nvPicPr>
          <p:cNvPr id="28674" name="Picture 3"/>
          <p:cNvPicPr>
            <a:picLocks noChangeAspect="1" noChangeArrowheads="1"/>
          </p:cNvPicPr>
          <p:nvPr/>
        </p:nvPicPr>
        <p:blipFill>
          <a:blip r:embed="rId2"/>
          <a:srcRect/>
          <a:stretch>
            <a:fillRect/>
          </a:stretch>
        </p:blipFill>
        <p:spPr bwMode="auto">
          <a:xfrm>
            <a:off x="228600" y="1673225"/>
            <a:ext cx="8534400" cy="4803775"/>
          </a:xfrm>
          <a:prstGeom prst="rect">
            <a:avLst/>
          </a:prstGeom>
          <a:noFill/>
          <a:ln w="9525">
            <a:noFill/>
            <a:miter lim="800000"/>
            <a:headEnd/>
            <a:tailEnd/>
          </a:ln>
        </p:spPr>
      </p:pic>
      <p:sp>
        <p:nvSpPr>
          <p:cNvPr id="28675" name="Text Box 4"/>
          <p:cNvSpPr txBox="1">
            <a:spLocks noChangeArrowheads="1"/>
          </p:cNvSpPr>
          <p:nvPr/>
        </p:nvSpPr>
        <p:spPr bwMode="auto">
          <a:xfrm>
            <a:off x="4191000" y="3429000"/>
            <a:ext cx="2590800" cy="1004888"/>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a:latin typeface="Arial" pitchFamily="-72" charset="0"/>
              </a:rPr>
              <a:t>US - 502</a:t>
            </a:r>
          </a:p>
          <a:p>
            <a:pPr eaLnBrk="0" hangingPunct="0">
              <a:spcBef>
                <a:spcPct val="50000"/>
              </a:spcBef>
            </a:pPr>
            <a:r>
              <a:rPr lang="en-US">
                <a:latin typeface="Arial" pitchFamily="-72" charset="0"/>
              </a:rPr>
              <a:t>Average - 501</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b="1" i="1" smtClean="0"/>
              <a:t>Common Core State Standards</a:t>
            </a:r>
            <a:endParaRPr lang="en-US" smtClean="0"/>
          </a:p>
        </p:txBody>
      </p:sp>
      <p:sp>
        <p:nvSpPr>
          <p:cNvPr id="3" name="Content Placeholder 2"/>
          <p:cNvSpPr>
            <a:spLocks noGrp="1"/>
          </p:cNvSpPr>
          <p:nvPr>
            <p:ph idx="1"/>
          </p:nvPr>
        </p:nvSpPr>
        <p:spPr/>
        <p:txBody>
          <a:bodyPr/>
          <a:lstStyle/>
          <a:p>
            <a:pPr eaLnBrk="1" hangingPunct="1">
              <a:defRPr/>
            </a:pPr>
            <a:r>
              <a:rPr lang="en-US" sz="2800" smtClean="0"/>
              <a:t>Prepare students with the knowledge and skills they need to succeed in </a:t>
            </a:r>
            <a:r>
              <a:rPr lang="en-US" sz="2800" u="sng" smtClean="0"/>
              <a:t>college and work</a:t>
            </a:r>
          </a:p>
          <a:p>
            <a:pPr eaLnBrk="1" hangingPunct="1">
              <a:defRPr/>
            </a:pPr>
            <a:endParaRPr lang="en-US" sz="2800" smtClean="0"/>
          </a:p>
          <a:p>
            <a:pPr eaLnBrk="1" hangingPunct="1">
              <a:defRPr/>
            </a:pPr>
            <a:r>
              <a:rPr lang="en-US" sz="2800" smtClean="0"/>
              <a:t>Ensure </a:t>
            </a:r>
            <a:r>
              <a:rPr lang="en-US" sz="2800" u="sng" smtClean="0"/>
              <a:t>consistent expectations</a:t>
            </a:r>
            <a:r>
              <a:rPr lang="en-US" sz="2800" smtClean="0"/>
              <a:t> regardless of a student’s zip code</a:t>
            </a:r>
          </a:p>
          <a:p>
            <a:pPr eaLnBrk="1" hangingPunct="1">
              <a:defRPr/>
            </a:pPr>
            <a:endParaRPr lang="en-US" sz="2800" smtClean="0"/>
          </a:p>
          <a:p>
            <a:pPr eaLnBrk="1" hangingPunct="1">
              <a:defRPr/>
            </a:pPr>
            <a:r>
              <a:rPr lang="en-US" sz="2800" smtClean="0"/>
              <a:t>Provide educators, parents, and students with </a:t>
            </a:r>
            <a:r>
              <a:rPr lang="en-US" sz="2800" u="sng" smtClean="0"/>
              <a:t>clear, focused guideposts</a:t>
            </a:r>
            <a:endParaRPr lang="en-US" u="sng" smtClean="0"/>
          </a:p>
          <a:p>
            <a:pPr eaLnBrk="1" hangingPunct="1">
              <a:buFontTx/>
              <a:buNone/>
              <a:defRPr/>
            </a:pPr>
            <a:endParaRPr lang="en-US" u="sng"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Title 1"/>
          <p:cNvSpPr>
            <a:spLocks noGrp="1"/>
          </p:cNvSpPr>
          <p:nvPr>
            <p:ph type="title" idx="4294967295"/>
          </p:nvPr>
        </p:nvSpPr>
        <p:spPr>
          <a:xfrm>
            <a:off x="685800" y="-76200"/>
            <a:ext cx="7772400" cy="1143000"/>
          </a:xfrm>
        </p:spPr>
        <p:txBody>
          <a:bodyPr/>
          <a:lstStyle/>
          <a:p>
            <a:r>
              <a:rPr lang="en-US" sz="3600" b="1" i="1">
                <a:solidFill>
                  <a:srgbClr val="0070C0"/>
                </a:solidFill>
                <a:latin typeface="Garamond" pitchFamily="-72" charset="0"/>
              </a:rPr>
              <a:t>Profile of a Common Core Graduate</a:t>
            </a:r>
            <a:endParaRPr lang="en-US" sz="4000">
              <a:solidFill>
                <a:srgbClr val="0070C0"/>
              </a:solidFill>
            </a:endParaRPr>
          </a:p>
        </p:txBody>
      </p:sp>
      <p:sp>
        <p:nvSpPr>
          <p:cNvPr id="31746" name="Content Placeholder 2"/>
          <p:cNvSpPr>
            <a:spLocks noGrp="1"/>
          </p:cNvSpPr>
          <p:nvPr>
            <p:ph idx="4294967295"/>
          </p:nvPr>
        </p:nvSpPr>
        <p:spPr>
          <a:xfrm>
            <a:off x="304800" y="914400"/>
            <a:ext cx="8458200" cy="4800600"/>
          </a:xfrm>
        </p:spPr>
        <p:txBody>
          <a:bodyPr/>
          <a:lstStyle/>
          <a:p>
            <a:r>
              <a:rPr lang="en-US"/>
              <a:t>Responsive to varying audience, task, purpose, and discipline</a:t>
            </a:r>
          </a:p>
          <a:p>
            <a:endParaRPr lang="en-US" sz="1200"/>
          </a:p>
          <a:p>
            <a:r>
              <a:rPr lang="en-US"/>
              <a:t>Independent learner able to comprehend and critique works of quality and substance</a:t>
            </a:r>
          </a:p>
          <a:p>
            <a:pPr>
              <a:buFontTx/>
              <a:buNone/>
            </a:pPr>
            <a:endParaRPr lang="en-US" sz="1200"/>
          </a:p>
          <a:p>
            <a:r>
              <a:rPr lang="en-US"/>
              <a:t>Value/produce Evidence – relevant support</a:t>
            </a:r>
          </a:p>
          <a:p>
            <a:pPr>
              <a:buFontTx/>
              <a:buNone/>
            </a:pPr>
            <a:endParaRPr lang="en-US" sz="1200"/>
          </a:p>
          <a:p>
            <a:r>
              <a:rPr lang="en-US"/>
              <a:t>Technology and Digital Media</a:t>
            </a:r>
          </a:p>
          <a:p>
            <a:pPr>
              <a:buFontTx/>
              <a:buNone/>
            </a:pPr>
            <a:endParaRPr lang="en-US" sz="1200"/>
          </a:p>
          <a:p>
            <a:r>
              <a:rPr lang="en-US"/>
              <a:t>Understand other Perspectives/Cultures</a:t>
            </a:r>
          </a:p>
        </p:txBody>
      </p:sp>
      <p:sp>
        <p:nvSpPr>
          <p:cNvPr id="31747" name="Slide Number Placeholder 3"/>
          <p:cNvSpPr txBox="1">
            <a:spLocks noGrp="1"/>
          </p:cNvSpPr>
          <p:nvPr/>
        </p:nvSpPr>
        <p:spPr bwMode="auto">
          <a:xfrm>
            <a:off x="4572000" y="6248400"/>
            <a:ext cx="1905000" cy="457200"/>
          </a:xfrm>
          <a:prstGeom prst="rect">
            <a:avLst/>
          </a:prstGeom>
          <a:noFill/>
          <a:ln w="9525">
            <a:noFill/>
            <a:miter lim="800000"/>
            <a:headEnd/>
            <a:tailEnd/>
          </a:ln>
        </p:spPr>
        <p:txBody>
          <a:bodyPr>
            <a:prstTxWarp prst="textNoShape">
              <a:avLst/>
            </a:prstTxWarp>
          </a:bodyPr>
          <a:lstStyle/>
          <a:p>
            <a:pPr algn="r" eaLnBrk="0" hangingPunct="0"/>
            <a:fld id="{46226C6B-101A-4F8A-9D4F-0D0AC2915CCB}" type="slidenum">
              <a:rPr lang="en-US" sz="1400"/>
              <a:pPr algn="r" eaLnBrk="0" hangingPunct="0"/>
              <a:t>13</a:t>
            </a:fld>
            <a:endParaRPr lang="en-US" sz="140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3" name="Title 1"/>
          <p:cNvSpPr>
            <a:spLocks noGrp="1"/>
          </p:cNvSpPr>
          <p:nvPr>
            <p:ph type="title" idx="4294967295"/>
          </p:nvPr>
        </p:nvSpPr>
        <p:spPr>
          <a:xfrm>
            <a:off x="685800" y="152400"/>
            <a:ext cx="7772400" cy="762000"/>
          </a:xfrm>
        </p:spPr>
        <p:txBody>
          <a:bodyPr/>
          <a:lstStyle/>
          <a:p>
            <a:r>
              <a:rPr lang="en-US" sz="3600" b="1" i="1">
                <a:solidFill>
                  <a:srgbClr val="0070C0"/>
                </a:solidFill>
                <a:latin typeface="Garamond" pitchFamily="-72" charset="0"/>
              </a:rPr>
              <a:t>Literacy CCSS</a:t>
            </a:r>
            <a:endParaRPr lang="en-US" sz="4000">
              <a:solidFill>
                <a:srgbClr val="0070C0"/>
              </a:solidFill>
            </a:endParaRPr>
          </a:p>
        </p:txBody>
      </p:sp>
      <p:sp>
        <p:nvSpPr>
          <p:cNvPr id="33794" name="Content Placeholder 2"/>
          <p:cNvSpPr>
            <a:spLocks noGrp="1"/>
          </p:cNvSpPr>
          <p:nvPr>
            <p:ph idx="4294967295"/>
          </p:nvPr>
        </p:nvSpPr>
        <p:spPr>
          <a:xfrm>
            <a:off x="304800" y="1828800"/>
            <a:ext cx="8153400" cy="2743200"/>
          </a:xfrm>
        </p:spPr>
        <p:txBody>
          <a:bodyPr/>
          <a:lstStyle/>
          <a:p>
            <a:pPr marL="514350" indent="-514350">
              <a:buFont typeface="Times" pitchFamily="-72" charset="0"/>
              <a:buAutoNum type="arabicPeriod"/>
            </a:pPr>
            <a:r>
              <a:rPr lang="en-US" sz="2800"/>
              <a:t>Students are losing momentum as they move through school.</a:t>
            </a:r>
          </a:p>
          <a:p>
            <a:pPr marL="514350" indent="-514350">
              <a:buFont typeface="Times" pitchFamily="-72" charset="0"/>
              <a:buAutoNum type="arabicPeriod"/>
            </a:pPr>
            <a:r>
              <a:rPr lang="en-US" sz="2800"/>
              <a:t>Student readiness for college/work at an all time low.</a:t>
            </a:r>
          </a:p>
          <a:p>
            <a:pPr marL="514350" indent="-514350">
              <a:buFontTx/>
              <a:buNone/>
            </a:pPr>
            <a:endParaRPr lang="en-US" sz="1000"/>
          </a:p>
          <a:p>
            <a:pPr marL="914400" lvl="1" indent="-514350"/>
            <a:endParaRPr lang="en-US"/>
          </a:p>
        </p:txBody>
      </p:sp>
      <p:sp>
        <p:nvSpPr>
          <p:cNvPr id="33795" name="Slide Number Placeholder 3"/>
          <p:cNvSpPr txBox="1">
            <a:spLocks noGrp="1"/>
          </p:cNvSpPr>
          <p:nvPr/>
        </p:nvSpPr>
        <p:spPr bwMode="auto">
          <a:xfrm>
            <a:off x="4572000" y="6248400"/>
            <a:ext cx="1905000" cy="457200"/>
          </a:xfrm>
          <a:prstGeom prst="rect">
            <a:avLst/>
          </a:prstGeom>
          <a:noFill/>
          <a:ln w="9525">
            <a:noFill/>
            <a:miter lim="800000"/>
            <a:headEnd/>
            <a:tailEnd/>
          </a:ln>
        </p:spPr>
        <p:txBody>
          <a:bodyPr>
            <a:prstTxWarp prst="textNoShape">
              <a:avLst/>
            </a:prstTxWarp>
          </a:bodyPr>
          <a:lstStyle/>
          <a:p>
            <a:pPr algn="r" eaLnBrk="0" hangingPunct="0"/>
            <a:fld id="{14E68005-E497-4E75-8EFA-1637B8758027}" type="slidenum">
              <a:rPr lang="en-US" sz="1400"/>
              <a:pPr algn="r" eaLnBrk="0" hangingPunct="0"/>
              <a:t>14</a:t>
            </a:fld>
            <a:endParaRPr lang="en-US" sz="140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1" name="Title 1"/>
          <p:cNvSpPr>
            <a:spLocks noGrp="1"/>
          </p:cNvSpPr>
          <p:nvPr>
            <p:ph type="title" idx="4294967295"/>
          </p:nvPr>
        </p:nvSpPr>
        <p:spPr>
          <a:xfrm>
            <a:off x="152400" y="0"/>
            <a:ext cx="8610600" cy="762000"/>
          </a:xfrm>
        </p:spPr>
        <p:txBody>
          <a:bodyPr/>
          <a:lstStyle/>
          <a:p>
            <a:r>
              <a:rPr lang="en-US" sz="3200" b="1" i="1">
                <a:solidFill>
                  <a:srgbClr val="0070C0"/>
                </a:solidFill>
                <a:latin typeface="Garamond" pitchFamily="-72" charset="0"/>
              </a:rPr>
              <a:t>Overarching themes</a:t>
            </a:r>
            <a:endParaRPr lang="en-US" sz="2800">
              <a:solidFill>
                <a:srgbClr val="0070C0"/>
              </a:solidFill>
            </a:endParaRPr>
          </a:p>
        </p:txBody>
      </p:sp>
      <p:sp>
        <p:nvSpPr>
          <p:cNvPr id="35842" name="Content Placeholder 2"/>
          <p:cNvSpPr>
            <a:spLocks noGrp="1"/>
          </p:cNvSpPr>
          <p:nvPr>
            <p:ph idx="4294967295"/>
          </p:nvPr>
        </p:nvSpPr>
        <p:spPr>
          <a:xfrm>
            <a:off x="152400" y="762000"/>
            <a:ext cx="8686800" cy="5257800"/>
          </a:xfrm>
        </p:spPr>
        <p:txBody>
          <a:bodyPr/>
          <a:lstStyle/>
          <a:p>
            <a:r>
              <a:rPr lang="en-US" sz="1800"/>
              <a:t>Common Core supports a high degree of</a:t>
            </a:r>
            <a:r>
              <a:rPr lang="en-US" sz="2000"/>
              <a:t> </a:t>
            </a:r>
            <a:r>
              <a:rPr lang="en-US" sz="2000" b="1"/>
              <a:t>rigor</a:t>
            </a:r>
            <a:r>
              <a:rPr lang="en-US" sz="2000"/>
              <a:t> </a:t>
            </a:r>
            <a:r>
              <a:rPr lang="en-US" sz="1800"/>
              <a:t>and student </a:t>
            </a:r>
            <a:r>
              <a:rPr lang="en-US" sz="2000" b="1"/>
              <a:t>collaboration</a:t>
            </a:r>
            <a:r>
              <a:rPr lang="en-US" sz="2000"/>
              <a:t>.</a:t>
            </a:r>
            <a:endParaRPr lang="en-US" sz="1800"/>
          </a:p>
          <a:p>
            <a:pPr>
              <a:buFontTx/>
              <a:buNone/>
            </a:pPr>
            <a:endParaRPr lang="en-US" sz="1000"/>
          </a:p>
          <a:p>
            <a:r>
              <a:rPr lang="en-US" sz="1800"/>
              <a:t>An emphasis on </a:t>
            </a:r>
            <a:r>
              <a:rPr lang="en-US" sz="2000" b="1"/>
              <a:t>non-fiction</a:t>
            </a:r>
            <a:r>
              <a:rPr lang="en-US" sz="1800"/>
              <a:t> occurs throughout the grades as well as </a:t>
            </a:r>
            <a:r>
              <a:rPr lang="en-US" sz="2000" b="1"/>
              <a:t>increasing the amount of student reading</a:t>
            </a:r>
            <a:r>
              <a:rPr lang="en-US" sz="2000"/>
              <a:t>.</a:t>
            </a:r>
            <a:endParaRPr lang="en-US" sz="1800"/>
          </a:p>
          <a:p>
            <a:pPr>
              <a:buFontTx/>
              <a:buNone/>
            </a:pPr>
            <a:endParaRPr lang="en-US" sz="1000"/>
          </a:p>
          <a:p>
            <a:r>
              <a:rPr lang="en-US" sz="2000" b="1"/>
              <a:t>Technology</a:t>
            </a:r>
            <a:r>
              <a:rPr lang="en-US" sz="1800"/>
              <a:t> is embedded and emphasizes the use of digital resources.</a:t>
            </a:r>
          </a:p>
          <a:p>
            <a:pPr>
              <a:buFontTx/>
              <a:buNone/>
            </a:pPr>
            <a:endParaRPr lang="en-US" sz="1000"/>
          </a:p>
          <a:p>
            <a:r>
              <a:rPr lang="en-US" sz="2000" b="1"/>
              <a:t>Speaking and Listening</a:t>
            </a:r>
            <a:r>
              <a:rPr lang="en-US" sz="1800"/>
              <a:t> standards are much more specific.</a:t>
            </a:r>
          </a:p>
          <a:p>
            <a:pPr>
              <a:buFontTx/>
              <a:buNone/>
            </a:pPr>
            <a:endParaRPr lang="en-US" sz="1000"/>
          </a:p>
          <a:p>
            <a:r>
              <a:rPr lang="en-US" sz="2000" b="1"/>
              <a:t>Writing </a:t>
            </a:r>
            <a:r>
              <a:rPr lang="en-US" sz="1800"/>
              <a:t>on a daily basis for a variety of purposes is encouraged.</a:t>
            </a:r>
          </a:p>
          <a:p>
            <a:pPr lvl="1"/>
            <a:r>
              <a:rPr lang="en-US" sz="2000" b="1"/>
              <a:t>Academic writing </a:t>
            </a:r>
            <a:r>
              <a:rPr lang="en-US" sz="2000"/>
              <a:t>– argument/explanation/research</a:t>
            </a:r>
            <a:endParaRPr lang="en-US" sz="2000" b="1"/>
          </a:p>
          <a:p>
            <a:pPr>
              <a:buFontTx/>
              <a:buNone/>
            </a:pPr>
            <a:endParaRPr lang="en-US" sz="1000"/>
          </a:p>
          <a:p>
            <a:r>
              <a:rPr lang="en-US" sz="1800" b="1"/>
              <a:t>T</a:t>
            </a:r>
            <a:r>
              <a:rPr lang="en-US" sz="2000" b="1"/>
              <a:t>ext complexity</a:t>
            </a:r>
            <a:r>
              <a:rPr lang="en-US" sz="2000"/>
              <a:t> is a prominent addition </a:t>
            </a:r>
            <a:r>
              <a:rPr lang="en-US" sz="1800"/>
              <a:t>with exemplar texts.</a:t>
            </a:r>
          </a:p>
          <a:p>
            <a:pPr lvl="1"/>
            <a:r>
              <a:rPr lang="en-US" sz="2000" b="1"/>
              <a:t>Specificity</a:t>
            </a:r>
            <a:r>
              <a:rPr lang="en-US" sz="1800" b="1"/>
              <a:t> </a:t>
            </a:r>
            <a:r>
              <a:rPr lang="en-US" sz="1800"/>
              <a:t>and </a:t>
            </a:r>
            <a:r>
              <a:rPr lang="en-US" sz="2000" b="1"/>
              <a:t>scaffolding</a:t>
            </a:r>
            <a:r>
              <a:rPr lang="en-US" sz="1800"/>
              <a:t> of standards providing vertical articulation to support </a:t>
            </a:r>
            <a:r>
              <a:rPr lang="en-US" sz="2000" b="1"/>
              <a:t>text complexity</a:t>
            </a:r>
            <a:r>
              <a:rPr lang="en-US" sz="1800"/>
              <a:t>.</a:t>
            </a:r>
          </a:p>
          <a:p>
            <a:pPr>
              <a:buFontTx/>
              <a:buNone/>
            </a:pPr>
            <a:endParaRPr lang="en-US" sz="1000"/>
          </a:p>
          <a:p>
            <a:r>
              <a:rPr lang="en-US" sz="2000" b="1"/>
              <a:t>Text connections</a:t>
            </a:r>
            <a:r>
              <a:rPr lang="en-US" sz="2000"/>
              <a:t> </a:t>
            </a:r>
            <a:r>
              <a:rPr lang="en-US" sz="1800"/>
              <a:t>are emphasized throughout the grade levels.</a:t>
            </a:r>
          </a:p>
          <a:p>
            <a:endParaRPr lang="en-US" sz="1800"/>
          </a:p>
        </p:txBody>
      </p:sp>
      <p:sp>
        <p:nvSpPr>
          <p:cNvPr id="35843" name="Slide Number Placeholder 3"/>
          <p:cNvSpPr txBox="1">
            <a:spLocks noGrp="1"/>
          </p:cNvSpPr>
          <p:nvPr/>
        </p:nvSpPr>
        <p:spPr bwMode="auto">
          <a:xfrm>
            <a:off x="4648200" y="6248400"/>
            <a:ext cx="1905000" cy="457200"/>
          </a:xfrm>
          <a:prstGeom prst="rect">
            <a:avLst/>
          </a:prstGeom>
          <a:noFill/>
          <a:ln w="9525">
            <a:noFill/>
            <a:miter lim="800000"/>
            <a:headEnd/>
            <a:tailEnd/>
          </a:ln>
        </p:spPr>
        <p:txBody>
          <a:bodyPr>
            <a:prstTxWarp prst="textNoShape">
              <a:avLst/>
            </a:prstTxWarp>
          </a:bodyPr>
          <a:lstStyle/>
          <a:p>
            <a:pPr algn="r" eaLnBrk="0" hangingPunct="0"/>
            <a:fld id="{C969B3E5-0B8E-4C9B-94B2-9221E9133841}" type="slidenum">
              <a:rPr lang="en-US" sz="1400"/>
              <a:pPr algn="r" eaLnBrk="0" hangingPunct="0"/>
              <a:t>15</a:t>
            </a:fld>
            <a:endParaRPr lang="en-US" sz="140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89" name="Title 1"/>
          <p:cNvSpPr>
            <a:spLocks noGrp="1"/>
          </p:cNvSpPr>
          <p:nvPr>
            <p:ph type="title" idx="4294967295"/>
          </p:nvPr>
        </p:nvSpPr>
        <p:spPr>
          <a:xfrm>
            <a:off x="533400" y="152400"/>
            <a:ext cx="7772400" cy="1143000"/>
          </a:xfrm>
        </p:spPr>
        <p:txBody>
          <a:bodyPr/>
          <a:lstStyle/>
          <a:p>
            <a:r>
              <a:rPr lang="en-US" sz="3600" b="1" i="1">
                <a:solidFill>
                  <a:srgbClr val="0070C0"/>
                </a:solidFill>
                <a:latin typeface="Garamond" pitchFamily="-72" charset="0"/>
              </a:rPr>
              <a:t>ELA: English/Language Arts Standards</a:t>
            </a:r>
            <a:endParaRPr lang="en-US" sz="3600">
              <a:solidFill>
                <a:srgbClr val="0070C0"/>
              </a:solidFill>
            </a:endParaRPr>
          </a:p>
        </p:txBody>
      </p:sp>
      <p:sp>
        <p:nvSpPr>
          <p:cNvPr id="37890" name="Content Placeholder 2"/>
          <p:cNvSpPr>
            <a:spLocks noGrp="1"/>
          </p:cNvSpPr>
          <p:nvPr>
            <p:ph idx="4294967295"/>
          </p:nvPr>
        </p:nvSpPr>
        <p:spPr/>
        <p:txBody>
          <a:bodyPr/>
          <a:lstStyle/>
          <a:p>
            <a:r>
              <a:rPr lang="en-US"/>
              <a:t>Conventions of Standard English - grammar</a:t>
            </a:r>
          </a:p>
          <a:p>
            <a:pPr>
              <a:buFontTx/>
              <a:buNone/>
            </a:pPr>
            <a:endParaRPr lang="en-US"/>
          </a:p>
          <a:p>
            <a:r>
              <a:rPr lang="en-US"/>
              <a:t>Knowledge of Language</a:t>
            </a:r>
          </a:p>
          <a:p>
            <a:pPr>
              <a:buFontTx/>
              <a:buNone/>
            </a:pPr>
            <a:endParaRPr lang="en-US"/>
          </a:p>
          <a:p>
            <a:r>
              <a:rPr lang="en-US"/>
              <a:t>Vocabulary Acquisition and Use</a:t>
            </a:r>
          </a:p>
          <a:p>
            <a:endParaRPr lang="en-US"/>
          </a:p>
        </p:txBody>
      </p:sp>
      <p:sp>
        <p:nvSpPr>
          <p:cNvPr id="37891" name="Slide Number Placeholder 3"/>
          <p:cNvSpPr txBox="1">
            <a:spLocks noGrp="1"/>
          </p:cNvSpPr>
          <p:nvPr/>
        </p:nvSpPr>
        <p:spPr bwMode="auto">
          <a:xfrm>
            <a:off x="4572000" y="6172200"/>
            <a:ext cx="1905000" cy="457200"/>
          </a:xfrm>
          <a:prstGeom prst="rect">
            <a:avLst/>
          </a:prstGeom>
          <a:noFill/>
          <a:ln w="9525">
            <a:noFill/>
            <a:miter lim="800000"/>
            <a:headEnd/>
            <a:tailEnd/>
          </a:ln>
        </p:spPr>
        <p:txBody>
          <a:bodyPr>
            <a:prstTxWarp prst="textNoShape">
              <a:avLst/>
            </a:prstTxWarp>
          </a:bodyPr>
          <a:lstStyle/>
          <a:p>
            <a:pPr algn="r" eaLnBrk="0" hangingPunct="0"/>
            <a:fld id="{40015A29-DA55-4B61-9AED-799EFE864A73}" type="slidenum">
              <a:rPr lang="en-US" sz="1400"/>
              <a:pPr algn="r" eaLnBrk="0" hangingPunct="0"/>
              <a:t>16</a:t>
            </a:fld>
            <a:endParaRPr lang="en-US" sz="140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7" name="Title 1"/>
          <p:cNvSpPr>
            <a:spLocks noGrp="1"/>
          </p:cNvSpPr>
          <p:nvPr>
            <p:ph type="title" idx="4294967295"/>
          </p:nvPr>
        </p:nvSpPr>
        <p:spPr>
          <a:xfrm>
            <a:off x="685800" y="0"/>
            <a:ext cx="7772400" cy="1143000"/>
          </a:xfrm>
        </p:spPr>
        <p:txBody>
          <a:bodyPr/>
          <a:lstStyle/>
          <a:p>
            <a:r>
              <a:rPr lang="en-US" sz="3600" b="1" i="1">
                <a:solidFill>
                  <a:srgbClr val="0070C0"/>
                </a:solidFill>
                <a:latin typeface="Garamond" pitchFamily="-72" charset="0"/>
              </a:rPr>
              <a:t>Standards for Reading</a:t>
            </a:r>
            <a:endParaRPr lang="en-US" sz="3600">
              <a:solidFill>
                <a:srgbClr val="0070C0"/>
              </a:solidFill>
            </a:endParaRPr>
          </a:p>
        </p:txBody>
      </p:sp>
      <p:sp>
        <p:nvSpPr>
          <p:cNvPr id="39938" name="Content Placeholder 2"/>
          <p:cNvSpPr>
            <a:spLocks noGrp="1"/>
          </p:cNvSpPr>
          <p:nvPr>
            <p:ph idx="4294967295"/>
          </p:nvPr>
        </p:nvSpPr>
        <p:spPr>
          <a:xfrm>
            <a:off x="533400" y="1219200"/>
            <a:ext cx="8305800" cy="4648200"/>
          </a:xfrm>
        </p:spPr>
        <p:txBody>
          <a:bodyPr/>
          <a:lstStyle/>
          <a:p>
            <a:endParaRPr lang="en-US"/>
          </a:p>
          <a:p>
            <a:r>
              <a:rPr lang="en-US"/>
              <a:t>Key Ideas and Details</a:t>
            </a:r>
          </a:p>
          <a:p>
            <a:endParaRPr lang="en-US"/>
          </a:p>
          <a:p>
            <a:r>
              <a:rPr lang="en-US"/>
              <a:t>Integration of Knowledge and Concepts</a:t>
            </a:r>
          </a:p>
          <a:p>
            <a:endParaRPr lang="en-US"/>
          </a:p>
          <a:p>
            <a:r>
              <a:rPr lang="en-US"/>
              <a:t>Range of Reading and Level of Text Complexity</a:t>
            </a:r>
          </a:p>
        </p:txBody>
      </p:sp>
      <p:sp>
        <p:nvSpPr>
          <p:cNvPr id="39939" name="Slide Number Placeholder 3"/>
          <p:cNvSpPr txBox="1">
            <a:spLocks noGrp="1"/>
          </p:cNvSpPr>
          <p:nvPr/>
        </p:nvSpPr>
        <p:spPr bwMode="auto">
          <a:xfrm>
            <a:off x="4724400" y="6172200"/>
            <a:ext cx="1905000" cy="457200"/>
          </a:xfrm>
          <a:prstGeom prst="rect">
            <a:avLst/>
          </a:prstGeom>
          <a:noFill/>
          <a:ln w="9525">
            <a:noFill/>
            <a:miter lim="800000"/>
            <a:headEnd/>
            <a:tailEnd/>
          </a:ln>
        </p:spPr>
        <p:txBody>
          <a:bodyPr>
            <a:prstTxWarp prst="textNoShape">
              <a:avLst/>
            </a:prstTxWarp>
          </a:bodyPr>
          <a:lstStyle/>
          <a:p>
            <a:pPr algn="r" eaLnBrk="0" hangingPunct="0"/>
            <a:fld id="{504B1ED2-A7F1-464D-B7B2-EABC47816FAD}" type="slidenum">
              <a:rPr lang="en-US" sz="1400"/>
              <a:pPr algn="r" eaLnBrk="0" hangingPunct="0"/>
              <a:t>17</a:t>
            </a:fld>
            <a:endParaRPr lang="en-US" sz="14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5" name="Title 1"/>
          <p:cNvSpPr>
            <a:spLocks noGrp="1"/>
          </p:cNvSpPr>
          <p:nvPr>
            <p:ph type="title" idx="4294967295"/>
          </p:nvPr>
        </p:nvSpPr>
        <p:spPr>
          <a:xfrm>
            <a:off x="685800" y="0"/>
            <a:ext cx="7772400" cy="838200"/>
          </a:xfrm>
        </p:spPr>
        <p:txBody>
          <a:bodyPr/>
          <a:lstStyle/>
          <a:p>
            <a:r>
              <a:rPr lang="en-US" sz="3600" b="1" i="1">
                <a:solidFill>
                  <a:srgbClr val="0070C0"/>
                </a:solidFill>
                <a:latin typeface="Garamond" pitchFamily="-72" charset="0"/>
              </a:rPr>
              <a:t>Key Ideas and Details</a:t>
            </a:r>
            <a:endParaRPr lang="en-US" sz="3600">
              <a:solidFill>
                <a:srgbClr val="0070C0"/>
              </a:solidFill>
            </a:endParaRPr>
          </a:p>
        </p:txBody>
      </p:sp>
      <p:sp>
        <p:nvSpPr>
          <p:cNvPr id="41986" name="Content Placeholder 2"/>
          <p:cNvSpPr>
            <a:spLocks noGrp="1"/>
          </p:cNvSpPr>
          <p:nvPr>
            <p:ph idx="4294967295"/>
          </p:nvPr>
        </p:nvSpPr>
        <p:spPr>
          <a:xfrm>
            <a:off x="152400" y="762000"/>
            <a:ext cx="8229600" cy="5105400"/>
          </a:xfrm>
        </p:spPr>
        <p:txBody>
          <a:bodyPr/>
          <a:lstStyle/>
          <a:p>
            <a:pPr marL="457200" indent="-457200">
              <a:buFont typeface="Times" pitchFamily="-72" charset="0"/>
              <a:buAutoNum type="arabicPeriod"/>
            </a:pPr>
            <a:r>
              <a:rPr lang="en-US" sz="2800"/>
              <a:t>Read closely to determine what the text says explicitly and to make logical inferences from it; </a:t>
            </a:r>
            <a:r>
              <a:rPr lang="en-US" sz="2800" u="sng">
                <a:solidFill>
                  <a:srgbClr val="0070C0"/>
                </a:solidFill>
              </a:rPr>
              <a:t>cite specific textual evidence</a:t>
            </a:r>
            <a:r>
              <a:rPr lang="en-US" sz="2800">
                <a:solidFill>
                  <a:srgbClr val="0070C0"/>
                </a:solidFill>
              </a:rPr>
              <a:t> </a:t>
            </a:r>
            <a:r>
              <a:rPr lang="en-US" sz="2800"/>
              <a:t>when writing or speaking to support conclusions</a:t>
            </a:r>
          </a:p>
          <a:p>
            <a:pPr marL="457200" indent="-457200">
              <a:buFontTx/>
              <a:buNone/>
            </a:pPr>
            <a:endParaRPr lang="en-US" sz="2800"/>
          </a:p>
          <a:p>
            <a:pPr marL="457200" indent="-457200">
              <a:buFont typeface="Times" pitchFamily="-72" charset="0"/>
              <a:buNone/>
            </a:pPr>
            <a:r>
              <a:rPr lang="en-US" sz="2800"/>
              <a:t>2. Determine central ideas or themes of a text and </a:t>
            </a:r>
            <a:r>
              <a:rPr lang="en-US" sz="2800" u="sng">
                <a:solidFill>
                  <a:srgbClr val="0070C0"/>
                </a:solidFill>
              </a:rPr>
              <a:t>analyze their development</a:t>
            </a:r>
            <a:r>
              <a:rPr lang="en-US" sz="2800"/>
              <a:t>; </a:t>
            </a:r>
            <a:r>
              <a:rPr lang="en-US" sz="2800" u="sng">
                <a:solidFill>
                  <a:srgbClr val="0070C0"/>
                </a:solidFill>
              </a:rPr>
              <a:t>summarize</a:t>
            </a:r>
            <a:r>
              <a:rPr lang="en-US" sz="2800"/>
              <a:t> the key ideas and supporting details.</a:t>
            </a:r>
          </a:p>
          <a:p>
            <a:pPr marL="457200" indent="-457200">
              <a:buFont typeface="Times" pitchFamily="-72" charset="0"/>
              <a:buChar char="•"/>
            </a:pPr>
            <a:endParaRPr lang="en-US" sz="2800"/>
          </a:p>
          <a:p>
            <a:pPr marL="457200" indent="-457200">
              <a:buFont typeface="Times" pitchFamily="-72" charset="0"/>
              <a:buNone/>
            </a:pPr>
            <a:r>
              <a:rPr lang="en-US" sz="2800">
                <a:solidFill>
                  <a:srgbClr val="0070C0"/>
                </a:solidFill>
              </a:rPr>
              <a:t>3. </a:t>
            </a:r>
            <a:r>
              <a:rPr lang="en-US" sz="2800" u="sng">
                <a:solidFill>
                  <a:srgbClr val="0070C0"/>
                </a:solidFill>
              </a:rPr>
              <a:t>Analyze</a:t>
            </a:r>
            <a:r>
              <a:rPr lang="en-US" sz="2800"/>
              <a:t> how and why individuals, events, and ideas </a:t>
            </a:r>
            <a:r>
              <a:rPr lang="en-US" sz="2800" u="sng">
                <a:solidFill>
                  <a:srgbClr val="0070C0"/>
                </a:solidFill>
              </a:rPr>
              <a:t>develop and interact </a:t>
            </a:r>
            <a:r>
              <a:rPr lang="en-US" sz="2800"/>
              <a:t>over the course of a text.</a:t>
            </a:r>
          </a:p>
        </p:txBody>
      </p:sp>
      <p:sp>
        <p:nvSpPr>
          <p:cNvPr id="41987" name="Slide Number Placeholder 3"/>
          <p:cNvSpPr txBox="1">
            <a:spLocks noGrp="1"/>
          </p:cNvSpPr>
          <p:nvPr/>
        </p:nvSpPr>
        <p:spPr bwMode="auto">
          <a:xfrm>
            <a:off x="4572000" y="6172200"/>
            <a:ext cx="1905000" cy="457200"/>
          </a:xfrm>
          <a:prstGeom prst="rect">
            <a:avLst/>
          </a:prstGeom>
          <a:noFill/>
          <a:ln w="9525">
            <a:noFill/>
            <a:miter lim="800000"/>
            <a:headEnd/>
            <a:tailEnd/>
          </a:ln>
        </p:spPr>
        <p:txBody>
          <a:bodyPr>
            <a:prstTxWarp prst="textNoShape">
              <a:avLst/>
            </a:prstTxWarp>
          </a:bodyPr>
          <a:lstStyle/>
          <a:p>
            <a:pPr algn="r" eaLnBrk="0" hangingPunct="0"/>
            <a:fld id="{06EA41EE-750F-4636-A7E3-3E7971CD53BA}" type="slidenum">
              <a:rPr lang="en-US" sz="1400"/>
              <a:pPr algn="r" eaLnBrk="0" hangingPunct="0"/>
              <a:t>18</a:t>
            </a:fld>
            <a:endParaRPr lang="en-US" sz="140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3" name="Title 1"/>
          <p:cNvSpPr>
            <a:spLocks noGrp="1"/>
          </p:cNvSpPr>
          <p:nvPr>
            <p:ph type="title" idx="4294967295"/>
          </p:nvPr>
        </p:nvSpPr>
        <p:spPr>
          <a:xfrm>
            <a:off x="609600" y="152400"/>
            <a:ext cx="7772400" cy="762000"/>
          </a:xfrm>
        </p:spPr>
        <p:txBody>
          <a:bodyPr/>
          <a:lstStyle/>
          <a:p>
            <a:r>
              <a:rPr lang="en-US" sz="2800">
                <a:solidFill>
                  <a:srgbClr val="0070C0"/>
                </a:solidFill>
              </a:rPr>
              <a:t>Example:</a:t>
            </a:r>
            <a:br>
              <a:rPr lang="en-US" sz="2800">
                <a:solidFill>
                  <a:srgbClr val="0070C0"/>
                </a:solidFill>
              </a:rPr>
            </a:br>
            <a:r>
              <a:rPr lang="en-US" sz="2800">
                <a:solidFill>
                  <a:srgbClr val="0070C0"/>
                </a:solidFill>
              </a:rPr>
              <a:t>Integration of Knowledge and Ideas</a:t>
            </a:r>
            <a:endParaRPr lang="en-US" sz="3600">
              <a:solidFill>
                <a:srgbClr val="0070C0"/>
              </a:solidFill>
            </a:endParaRPr>
          </a:p>
        </p:txBody>
      </p:sp>
      <p:sp>
        <p:nvSpPr>
          <p:cNvPr id="44034" name="Content Placeholder 2"/>
          <p:cNvSpPr>
            <a:spLocks noGrp="1"/>
          </p:cNvSpPr>
          <p:nvPr>
            <p:ph idx="4294967295"/>
          </p:nvPr>
        </p:nvSpPr>
        <p:spPr>
          <a:xfrm>
            <a:off x="457200" y="1295400"/>
            <a:ext cx="8001000" cy="4114800"/>
          </a:xfrm>
        </p:spPr>
        <p:txBody>
          <a:bodyPr/>
          <a:lstStyle/>
          <a:p>
            <a:pPr marL="514350" indent="-514350">
              <a:buFont typeface="Times" pitchFamily="-72" charset="0"/>
              <a:buAutoNum type="arabicPeriod"/>
            </a:pPr>
            <a:endParaRPr lang="en-US" sz="1400"/>
          </a:p>
          <a:p>
            <a:pPr marL="514350" indent="-514350">
              <a:buFont typeface="Times" pitchFamily="-72" charset="0"/>
              <a:buAutoNum type="arabicPeriod"/>
            </a:pPr>
            <a:r>
              <a:rPr lang="en-US" sz="2800"/>
              <a:t>Delineate and </a:t>
            </a:r>
            <a:r>
              <a:rPr lang="en-US" sz="2800" u="sng">
                <a:solidFill>
                  <a:srgbClr val="0070C0"/>
                </a:solidFill>
              </a:rPr>
              <a:t>evaluate the argument </a:t>
            </a:r>
            <a:r>
              <a:rPr lang="en-US" sz="2800"/>
              <a:t>and specific claims in a text -- validity of the reasoning as well as the relevance and sufficiency of the evidence.</a:t>
            </a:r>
          </a:p>
          <a:p>
            <a:pPr marL="514350" indent="-514350">
              <a:buFont typeface="Times" pitchFamily="-72" charset="0"/>
              <a:buAutoNum type="arabicPeriod"/>
            </a:pPr>
            <a:endParaRPr lang="en-US" sz="1400"/>
          </a:p>
          <a:p>
            <a:pPr marL="514350" indent="-514350">
              <a:buFont typeface="Times" pitchFamily="-72" charset="0"/>
              <a:buAutoNum type="arabicPeriod"/>
            </a:pPr>
            <a:r>
              <a:rPr lang="en-US" sz="2800"/>
              <a:t>Analyze how two or more texts address similar themes/topics in order to </a:t>
            </a:r>
            <a:r>
              <a:rPr lang="en-US" sz="2800" u="sng">
                <a:solidFill>
                  <a:srgbClr val="0070C0"/>
                </a:solidFill>
              </a:rPr>
              <a:t>build knowledge </a:t>
            </a:r>
            <a:r>
              <a:rPr lang="en-US" sz="2800"/>
              <a:t>or to </a:t>
            </a:r>
            <a:r>
              <a:rPr lang="en-US" sz="2800" u="sng">
                <a:solidFill>
                  <a:srgbClr val="0070C0"/>
                </a:solidFill>
              </a:rPr>
              <a:t>compare the approaches </a:t>
            </a:r>
            <a:r>
              <a:rPr lang="en-US" sz="2800"/>
              <a:t>the authors take.</a:t>
            </a:r>
          </a:p>
        </p:txBody>
      </p:sp>
      <p:sp>
        <p:nvSpPr>
          <p:cNvPr id="44035" name="Slide Number Placeholder 3"/>
          <p:cNvSpPr txBox="1">
            <a:spLocks noGrp="1"/>
          </p:cNvSpPr>
          <p:nvPr/>
        </p:nvSpPr>
        <p:spPr bwMode="auto">
          <a:xfrm>
            <a:off x="5181600" y="6172200"/>
            <a:ext cx="1905000" cy="457200"/>
          </a:xfrm>
          <a:prstGeom prst="rect">
            <a:avLst/>
          </a:prstGeom>
          <a:noFill/>
          <a:ln w="9525">
            <a:noFill/>
            <a:miter lim="800000"/>
            <a:headEnd/>
            <a:tailEnd/>
          </a:ln>
        </p:spPr>
        <p:txBody>
          <a:bodyPr>
            <a:prstTxWarp prst="textNoShape">
              <a:avLst/>
            </a:prstTxWarp>
          </a:bodyPr>
          <a:lstStyle/>
          <a:p>
            <a:pPr algn="r" eaLnBrk="0" hangingPunct="0"/>
            <a:fld id="{DFDE74F8-1382-4DF6-A18C-FCCBA431B40B}" type="slidenum">
              <a:rPr lang="en-US" sz="1400"/>
              <a:pPr algn="r" eaLnBrk="0" hangingPunct="0"/>
              <a:t>19</a:t>
            </a:fld>
            <a:endParaRPr lang="en-US" sz="140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0"/>
            <a:ext cx="7772400" cy="762000"/>
          </a:xfrm>
        </p:spPr>
        <p:txBody>
          <a:bodyPr/>
          <a:lstStyle/>
          <a:p>
            <a:pPr eaLnBrk="1" hangingPunct="1">
              <a:defRPr/>
            </a:pPr>
            <a:r>
              <a:rPr lang="en-US" sz="3600" b="1" i="1" smtClean="0"/>
              <a:t>Overview Goals</a:t>
            </a:r>
            <a:endParaRPr lang="en-US" smtClean="0"/>
          </a:p>
        </p:txBody>
      </p:sp>
      <p:sp>
        <p:nvSpPr>
          <p:cNvPr id="5" name="Content Placeholder 4"/>
          <p:cNvSpPr>
            <a:spLocks noGrp="1"/>
          </p:cNvSpPr>
          <p:nvPr>
            <p:ph idx="1"/>
          </p:nvPr>
        </p:nvSpPr>
        <p:spPr>
          <a:xfrm>
            <a:off x="457200" y="685800"/>
            <a:ext cx="8382000" cy="5105400"/>
          </a:xfrm>
        </p:spPr>
        <p:txBody>
          <a:bodyPr/>
          <a:lstStyle/>
          <a:p>
            <a:pPr eaLnBrk="1" hangingPunct="1">
              <a:defRPr/>
            </a:pPr>
            <a:r>
              <a:rPr lang="en-US" sz="2400" smtClean="0"/>
              <a:t>Develop an initial understanding of the </a:t>
            </a:r>
          </a:p>
          <a:p>
            <a:pPr lvl="1" eaLnBrk="1" hangingPunct="1">
              <a:defRPr/>
            </a:pPr>
            <a:r>
              <a:rPr lang="en-US" sz="2000" smtClean="0"/>
              <a:t>PA Math, English Language Arts, &amp; Cross-Curricular Literacy Common Core State Standards (CCSS)</a:t>
            </a:r>
          </a:p>
          <a:p>
            <a:pPr lvl="1" eaLnBrk="1" hangingPunct="1">
              <a:defRPr/>
            </a:pPr>
            <a:r>
              <a:rPr lang="en-US" sz="2000" smtClean="0"/>
              <a:t>K-12 (national) Science Framework</a:t>
            </a:r>
          </a:p>
          <a:p>
            <a:pPr eaLnBrk="1" hangingPunct="1">
              <a:defRPr/>
            </a:pPr>
            <a:endParaRPr lang="en-US" sz="2400" smtClean="0"/>
          </a:p>
          <a:p>
            <a:pPr eaLnBrk="1" hangingPunct="1">
              <a:defRPr/>
            </a:pPr>
            <a:r>
              <a:rPr lang="en-US" sz="2400" smtClean="0"/>
              <a:t>Highlight instructional implications for</a:t>
            </a:r>
          </a:p>
          <a:p>
            <a:pPr lvl="1" eaLnBrk="1" hangingPunct="1">
              <a:defRPr/>
            </a:pPr>
            <a:r>
              <a:rPr lang="en-US" sz="2400" smtClean="0"/>
              <a:t>English Language Arts</a:t>
            </a:r>
          </a:p>
          <a:p>
            <a:pPr lvl="1" eaLnBrk="1" hangingPunct="1">
              <a:defRPr/>
            </a:pPr>
            <a:r>
              <a:rPr lang="en-US" sz="2400" smtClean="0"/>
              <a:t>Cross-curricular Literacy</a:t>
            </a:r>
          </a:p>
          <a:p>
            <a:pPr lvl="1" eaLnBrk="1" hangingPunct="1">
              <a:defRPr/>
            </a:pPr>
            <a:r>
              <a:rPr lang="en-US" sz="2400" smtClean="0"/>
              <a:t>Mathematics</a:t>
            </a:r>
          </a:p>
          <a:p>
            <a:pPr lvl="1" eaLnBrk="1" hangingPunct="1">
              <a:defRPr/>
            </a:pPr>
            <a:r>
              <a:rPr lang="en-US" sz="2400" smtClean="0"/>
              <a:t>Science</a:t>
            </a:r>
          </a:p>
          <a:p>
            <a:pPr eaLnBrk="1" hangingPunct="1">
              <a:defRPr/>
            </a:pPr>
            <a:endParaRPr lang="en-US" sz="2800" smtClean="0"/>
          </a:p>
          <a:p>
            <a:pPr eaLnBrk="1" hangingPunct="1">
              <a:defRPr/>
            </a:pPr>
            <a:r>
              <a:rPr lang="en-US" sz="2400" smtClean="0"/>
              <a:t>Implementation timeline</a:t>
            </a:r>
            <a:endParaRPr lang="en-US" sz="28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1" name="Title 1"/>
          <p:cNvSpPr>
            <a:spLocks noGrp="1"/>
          </p:cNvSpPr>
          <p:nvPr>
            <p:ph type="title" idx="4294967295"/>
          </p:nvPr>
        </p:nvSpPr>
        <p:spPr>
          <a:xfrm>
            <a:off x="685800" y="228600"/>
            <a:ext cx="7772400" cy="1066800"/>
          </a:xfrm>
        </p:spPr>
        <p:txBody>
          <a:bodyPr/>
          <a:lstStyle/>
          <a:p>
            <a:r>
              <a:rPr lang="en-US" sz="2800" b="1" i="1">
                <a:solidFill>
                  <a:srgbClr val="0070C0"/>
                </a:solidFill>
                <a:latin typeface="Garamond" pitchFamily="-72" charset="0"/>
              </a:rPr>
              <a:t>Example: Range of Reading and </a:t>
            </a:r>
            <a:br>
              <a:rPr lang="en-US" sz="2800" b="1" i="1">
                <a:solidFill>
                  <a:srgbClr val="0070C0"/>
                </a:solidFill>
                <a:latin typeface="Garamond" pitchFamily="-72" charset="0"/>
              </a:rPr>
            </a:br>
            <a:r>
              <a:rPr lang="en-US" sz="2800" b="1" i="1">
                <a:solidFill>
                  <a:srgbClr val="0070C0"/>
                </a:solidFill>
                <a:latin typeface="Garamond" pitchFamily="-72" charset="0"/>
              </a:rPr>
              <a:t>Level of Text Complexity</a:t>
            </a:r>
            <a:br>
              <a:rPr lang="en-US" sz="2800" b="1" i="1">
                <a:solidFill>
                  <a:srgbClr val="0070C0"/>
                </a:solidFill>
                <a:latin typeface="Garamond" pitchFamily="-72" charset="0"/>
              </a:rPr>
            </a:br>
            <a:r>
              <a:rPr lang="en-US" sz="2800" b="1" i="1">
                <a:solidFill>
                  <a:srgbClr val="0070C0"/>
                </a:solidFill>
                <a:latin typeface="Garamond" pitchFamily="-72" charset="0"/>
              </a:rPr>
              <a:t>(cross-curricular)</a:t>
            </a:r>
            <a:endParaRPr lang="en-US" sz="3600">
              <a:solidFill>
                <a:srgbClr val="0070C0"/>
              </a:solidFill>
            </a:endParaRPr>
          </a:p>
        </p:txBody>
      </p:sp>
      <p:sp>
        <p:nvSpPr>
          <p:cNvPr id="46082" name="Content Placeholder 2"/>
          <p:cNvSpPr>
            <a:spLocks noGrp="1"/>
          </p:cNvSpPr>
          <p:nvPr>
            <p:ph idx="4294967295"/>
          </p:nvPr>
        </p:nvSpPr>
        <p:spPr>
          <a:xfrm>
            <a:off x="381000" y="2057400"/>
            <a:ext cx="8305800" cy="2743200"/>
          </a:xfrm>
        </p:spPr>
        <p:txBody>
          <a:bodyPr/>
          <a:lstStyle/>
          <a:p>
            <a:pPr marL="514350" indent="-514350">
              <a:buFont typeface="Times" pitchFamily="-72" charset="0"/>
              <a:buAutoNum type="arabicPeriod"/>
            </a:pPr>
            <a:r>
              <a:rPr lang="en-US" sz="2800"/>
              <a:t>Read and comprehend complex literary and informational texts independently and proficiently.</a:t>
            </a:r>
          </a:p>
          <a:p>
            <a:pPr marL="514350" indent="-514350">
              <a:buFontTx/>
              <a:buNone/>
            </a:pPr>
            <a:endParaRPr lang="en-US" sz="2000"/>
          </a:p>
          <a:p>
            <a:pPr marL="514350" indent="-514350">
              <a:buFontTx/>
              <a:buNone/>
            </a:pPr>
            <a:r>
              <a:rPr lang="en-US" sz="2400" i="1"/>
              <a:t>“…students must read deeply and widely from a broad range of </a:t>
            </a:r>
            <a:r>
              <a:rPr lang="en-US" sz="2400" i="1" u="sng">
                <a:solidFill>
                  <a:srgbClr val="0070C0"/>
                </a:solidFill>
              </a:rPr>
              <a:t>high-quality, increasingly challenging </a:t>
            </a:r>
            <a:r>
              <a:rPr lang="en-US" sz="2400" i="1"/>
              <a:t>literary and informational texts.”</a:t>
            </a:r>
          </a:p>
          <a:p>
            <a:pPr marL="514350" indent="-514350">
              <a:buFontTx/>
              <a:buNone/>
            </a:pPr>
            <a:endParaRPr lang="en-US" sz="1800" i="1"/>
          </a:p>
          <a:p>
            <a:pPr marL="514350" indent="-514350">
              <a:buFontTx/>
              <a:buNone/>
            </a:pPr>
            <a:endParaRPr lang="en-US" sz="2400" i="1"/>
          </a:p>
        </p:txBody>
      </p:sp>
      <p:sp>
        <p:nvSpPr>
          <p:cNvPr id="46083" name="Slide Number Placeholder 3"/>
          <p:cNvSpPr txBox="1">
            <a:spLocks noGrp="1"/>
          </p:cNvSpPr>
          <p:nvPr/>
        </p:nvSpPr>
        <p:spPr bwMode="auto">
          <a:xfrm>
            <a:off x="4724400" y="6248400"/>
            <a:ext cx="1905000" cy="457200"/>
          </a:xfrm>
          <a:prstGeom prst="rect">
            <a:avLst/>
          </a:prstGeom>
          <a:noFill/>
          <a:ln w="9525">
            <a:noFill/>
            <a:miter lim="800000"/>
            <a:headEnd/>
            <a:tailEnd/>
          </a:ln>
        </p:spPr>
        <p:txBody>
          <a:bodyPr>
            <a:prstTxWarp prst="textNoShape">
              <a:avLst/>
            </a:prstTxWarp>
          </a:bodyPr>
          <a:lstStyle/>
          <a:p>
            <a:pPr algn="r" eaLnBrk="0" hangingPunct="0"/>
            <a:fld id="{F3DA20B7-D888-4910-AB19-6EDED609F230}" type="slidenum">
              <a:rPr lang="en-US" sz="1400"/>
              <a:pPr algn="r" eaLnBrk="0" hangingPunct="0"/>
              <a:t>20</a:t>
            </a:fld>
            <a:endParaRPr lang="en-US" sz="140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29" name="Title 1"/>
          <p:cNvSpPr>
            <a:spLocks noGrp="1"/>
          </p:cNvSpPr>
          <p:nvPr>
            <p:ph type="title" idx="4294967295"/>
          </p:nvPr>
        </p:nvSpPr>
        <p:spPr>
          <a:xfrm>
            <a:off x="685800" y="0"/>
            <a:ext cx="7772400" cy="1143000"/>
          </a:xfrm>
        </p:spPr>
        <p:txBody>
          <a:bodyPr/>
          <a:lstStyle/>
          <a:p>
            <a:r>
              <a:rPr lang="en-US" sz="3600" b="1" i="1">
                <a:solidFill>
                  <a:srgbClr val="0070C0"/>
                </a:solidFill>
                <a:latin typeface="Garamond" pitchFamily="-72" charset="0"/>
              </a:rPr>
              <a:t>Standards for Writing</a:t>
            </a:r>
            <a:r>
              <a:rPr lang="en-US" sz="3600">
                <a:solidFill>
                  <a:srgbClr val="0070C0"/>
                </a:solidFill>
              </a:rPr>
              <a:t> </a:t>
            </a:r>
          </a:p>
        </p:txBody>
      </p:sp>
      <p:sp>
        <p:nvSpPr>
          <p:cNvPr id="48130" name="Content Placeholder 2"/>
          <p:cNvSpPr>
            <a:spLocks noGrp="1"/>
          </p:cNvSpPr>
          <p:nvPr>
            <p:ph idx="4294967295"/>
          </p:nvPr>
        </p:nvSpPr>
        <p:spPr>
          <a:xfrm>
            <a:off x="457200" y="838200"/>
            <a:ext cx="8229600" cy="5334000"/>
          </a:xfrm>
        </p:spPr>
        <p:txBody>
          <a:bodyPr/>
          <a:lstStyle/>
          <a:p>
            <a:pPr marL="609600" indent="-609600">
              <a:buFontTx/>
              <a:buAutoNum type="arabicPeriod"/>
            </a:pPr>
            <a:r>
              <a:rPr lang="en-US" sz="2400"/>
              <a:t>Types and Purposes – </a:t>
            </a:r>
          </a:p>
          <a:p>
            <a:pPr marL="609600" indent="-609600">
              <a:buFontTx/>
              <a:buNone/>
            </a:pPr>
            <a:r>
              <a:rPr lang="en-US" sz="2400" b="1"/>
              <a:t>           argument - debate</a:t>
            </a:r>
            <a:r>
              <a:rPr lang="en-US" sz="2400"/>
              <a:t>/explanatory/narrative</a:t>
            </a:r>
          </a:p>
          <a:p>
            <a:pPr marL="609600" indent="-609600">
              <a:buFontTx/>
              <a:buNone/>
            </a:pPr>
            <a:endParaRPr lang="en-US" sz="2400"/>
          </a:p>
          <a:p>
            <a:pPr marL="609600" indent="-609600">
              <a:buFontTx/>
              <a:buNone/>
            </a:pPr>
            <a:r>
              <a:rPr lang="en-US" sz="2400"/>
              <a:t>2.   Production and Distribution – types/process/technology/publish</a:t>
            </a:r>
          </a:p>
          <a:p>
            <a:pPr marL="609600" indent="-609600">
              <a:buFontTx/>
              <a:buNone/>
            </a:pPr>
            <a:r>
              <a:rPr lang="en-US" sz="2400"/>
              <a:t>      </a:t>
            </a:r>
            <a:r>
              <a:rPr lang="en-US" sz="2400" i="1"/>
              <a:t>#6  produce &amp; publish </a:t>
            </a:r>
            <a:r>
              <a:rPr lang="en-US" sz="2400" i="1" u="sng"/>
              <a:t>–</a:t>
            </a:r>
            <a:r>
              <a:rPr lang="en-US" sz="2400" b="1" i="1" u="sng"/>
              <a:t>in a single sitting:</a:t>
            </a:r>
            <a:r>
              <a:rPr lang="en-US" sz="2400" b="1" i="1">
                <a:solidFill>
                  <a:srgbClr val="FF0000"/>
                </a:solidFill>
              </a:rPr>
              <a:t>  </a:t>
            </a:r>
          </a:p>
          <a:p>
            <a:pPr marL="609600" indent="-609600">
              <a:buFontTx/>
              <a:buNone/>
            </a:pPr>
            <a:r>
              <a:rPr lang="en-US" sz="2400" i="1"/>
              <a:t>                            4</a:t>
            </a:r>
            <a:r>
              <a:rPr lang="en-US" sz="2400" i="1" baseline="30000"/>
              <a:t>th</a:t>
            </a:r>
            <a:r>
              <a:rPr lang="en-US" sz="2400" i="1"/>
              <a:t> -1page      5</a:t>
            </a:r>
            <a:r>
              <a:rPr lang="en-US" sz="2400" i="1" baseline="30000"/>
              <a:t>th</a:t>
            </a:r>
            <a:r>
              <a:rPr lang="en-US" sz="2400" i="1"/>
              <a:t> -2  pages    6</a:t>
            </a:r>
            <a:r>
              <a:rPr lang="en-US" sz="2400" i="1" baseline="30000"/>
              <a:t>th</a:t>
            </a:r>
            <a:r>
              <a:rPr lang="en-US" sz="2400" i="1"/>
              <a:t> - 3pages</a:t>
            </a:r>
          </a:p>
          <a:p>
            <a:pPr marL="609600" indent="-609600">
              <a:buFontTx/>
              <a:buNone/>
            </a:pPr>
            <a:endParaRPr lang="en-US" sz="2400"/>
          </a:p>
          <a:p>
            <a:pPr marL="609600" indent="-609600">
              <a:buFontTx/>
              <a:buNone/>
            </a:pPr>
            <a:r>
              <a:rPr lang="en-US" sz="2400"/>
              <a:t>3.  Research to Build and Present Knowledge</a:t>
            </a:r>
          </a:p>
          <a:p>
            <a:pPr marL="933450" lvl="1" indent="-533400"/>
            <a:r>
              <a:rPr lang="en-US" sz="2400"/>
              <a:t> short and sustained research projects</a:t>
            </a:r>
          </a:p>
          <a:p>
            <a:pPr marL="933450" lvl="1" indent="-533400"/>
            <a:r>
              <a:rPr lang="en-US" sz="2400"/>
              <a:t>multiple sources</a:t>
            </a:r>
          </a:p>
          <a:p>
            <a:pPr marL="933450" lvl="1" indent="-533400"/>
            <a:r>
              <a:rPr lang="en-US" sz="2400"/>
              <a:t>relevant and substantial evidence</a:t>
            </a:r>
          </a:p>
        </p:txBody>
      </p:sp>
      <p:sp>
        <p:nvSpPr>
          <p:cNvPr id="48131" name="Slide Number Placeholder 3"/>
          <p:cNvSpPr txBox="1">
            <a:spLocks noGrp="1"/>
          </p:cNvSpPr>
          <p:nvPr/>
        </p:nvSpPr>
        <p:spPr bwMode="auto">
          <a:xfrm>
            <a:off x="4724400" y="6248400"/>
            <a:ext cx="1905000" cy="457200"/>
          </a:xfrm>
          <a:prstGeom prst="rect">
            <a:avLst/>
          </a:prstGeom>
          <a:noFill/>
          <a:ln w="9525">
            <a:noFill/>
            <a:miter lim="800000"/>
            <a:headEnd/>
            <a:tailEnd/>
          </a:ln>
        </p:spPr>
        <p:txBody>
          <a:bodyPr>
            <a:prstTxWarp prst="textNoShape">
              <a:avLst/>
            </a:prstTxWarp>
          </a:bodyPr>
          <a:lstStyle/>
          <a:p>
            <a:pPr algn="r" eaLnBrk="0" hangingPunct="0"/>
            <a:fld id="{F4F6E8B0-BC86-4392-BC6B-139CD3596E4C}" type="slidenum">
              <a:rPr lang="en-US" sz="1400"/>
              <a:pPr algn="r" eaLnBrk="0" hangingPunct="0"/>
              <a:t>21</a:t>
            </a:fld>
            <a:endParaRPr lang="en-US" sz="14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50177" name="Title 1"/>
          <p:cNvSpPr>
            <a:spLocks noGrp="1"/>
          </p:cNvSpPr>
          <p:nvPr>
            <p:ph type="title" idx="4294967295"/>
          </p:nvPr>
        </p:nvSpPr>
        <p:spPr>
          <a:xfrm>
            <a:off x="609600" y="304800"/>
            <a:ext cx="7772400" cy="609600"/>
          </a:xfrm>
        </p:spPr>
        <p:txBody>
          <a:bodyPr/>
          <a:lstStyle/>
          <a:p>
            <a:pPr marL="342900" indent="-342900"/>
            <a:r>
              <a:rPr lang="en-US" sz="3200" b="1" i="1">
                <a:solidFill>
                  <a:srgbClr val="0070C0"/>
                </a:solidFill>
                <a:latin typeface="Garamond" pitchFamily="-72" charset="0"/>
              </a:rPr>
              <a:t>Research begins in Kindergarten</a:t>
            </a:r>
            <a:r>
              <a:rPr lang="en-US" sz="3200">
                <a:solidFill>
                  <a:srgbClr val="0070C0"/>
                </a:solidFill>
              </a:rPr>
              <a:t> </a:t>
            </a:r>
            <a:r>
              <a:rPr lang="en-US" sz="3200">
                <a:solidFill>
                  <a:srgbClr val="0070C0"/>
                </a:solidFill>
                <a:sym typeface="Wingdings" pitchFamily="-72" charset="2"/>
              </a:rPr>
              <a:t></a:t>
            </a:r>
            <a:endParaRPr lang="en-US" sz="3600">
              <a:solidFill>
                <a:srgbClr val="0070C0"/>
              </a:solidFill>
            </a:endParaRPr>
          </a:p>
        </p:txBody>
      </p:sp>
      <p:sp>
        <p:nvSpPr>
          <p:cNvPr id="50178" name="Content Placeholder 2"/>
          <p:cNvSpPr>
            <a:spLocks noGrp="1"/>
          </p:cNvSpPr>
          <p:nvPr>
            <p:ph idx="4294967295"/>
          </p:nvPr>
        </p:nvSpPr>
        <p:spPr>
          <a:xfrm>
            <a:off x="152400" y="1066800"/>
            <a:ext cx="8686800" cy="4800600"/>
          </a:xfrm>
        </p:spPr>
        <p:txBody>
          <a:bodyPr/>
          <a:lstStyle/>
          <a:p>
            <a:pPr>
              <a:buFontTx/>
              <a:buNone/>
            </a:pPr>
            <a:r>
              <a:rPr lang="en-US" sz="2000" b="1">
                <a:solidFill>
                  <a:srgbClr val="0070C0"/>
                </a:solidFill>
              </a:rPr>
              <a:t>K </a:t>
            </a:r>
            <a:r>
              <a:rPr lang="en-US" sz="2000"/>
              <a:t>- Participate in shared research and writing projects</a:t>
            </a:r>
          </a:p>
          <a:p>
            <a:pPr>
              <a:buFontTx/>
              <a:buNone/>
            </a:pPr>
            <a:endParaRPr lang="en-US" sz="2000"/>
          </a:p>
          <a:p>
            <a:pPr>
              <a:buFontTx/>
              <a:buNone/>
            </a:pPr>
            <a:r>
              <a:rPr lang="en-US" sz="2000" b="1">
                <a:solidFill>
                  <a:srgbClr val="0070C0"/>
                </a:solidFill>
              </a:rPr>
              <a:t>4</a:t>
            </a:r>
            <a:r>
              <a:rPr lang="en-US" sz="2000" b="1" baseline="30000">
                <a:solidFill>
                  <a:srgbClr val="0070C0"/>
                </a:solidFill>
              </a:rPr>
              <a:t>th</a:t>
            </a:r>
            <a:r>
              <a:rPr lang="en-US" sz="2000"/>
              <a:t> - Conduct short research projects that build knowledge through</a:t>
            </a:r>
          </a:p>
          <a:p>
            <a:pPr>
              <a:buFontTx/>
              <a:buNone/>
            </a:pPr>
            <a:r>
              <a:rPr lang="en-US" sz="2000"/>
              <a:t>investigation of different aspects of a topic.</a:t>
            </a:r>
          </a:p>
          <a:p>
            <a:pPr>
              <a:buFontTx/>
              <a:buNone/>
            </a:pPr>
            <a:endParaRPr lang="en-US" sz="2000"/>
          </a:p>
          <a:p>
            <a:pPr>
              <a:buFontTx/>
              <a:buNone/>
            </a:pPr>
            <a:r>
              <a:rPr lang="en-US" sz="2000" b="1">
                <a:solidFill>
                  <a:srgbClr val="0070C0"/>
                </a:solidFill>
              </a:rPr>
              <a:t>7</a:t>
            </a:r>
            <a:r>
              <a:rPr lang="en-US" sz="2000" b="1" baseline="30000">
                <a:solidFill>
                  <a:srgbClr val="0070C0"/>
                </a:solidFill>
              </a:rPr>
              <a:t>th</a:t>
            </a:r>
            <a:r>
              <a:rPr lang="en-US" sz="2000"/>
              <a:t> - Conduct short research projects to answer a question, drawing </a:t>
            </a:r>
          </a:p>
          <a:p>
            <a:pPr>
              <a:buFontTx/>
              <a:buNone/>
            </a:pPr>
            <a:r>
              <a:rPr lang="en-US" sz="2000"/>
              <a:t>on several sources and generating additional related, focused </a:t>
            </a:r>
          </a:p>
          <a:p>
            <a:pPr>
              <a:buFontTx/>
              <a:buNone/>
            </a:pPr>
            <a:r>
              <a:rPr lang="en-US" sz="2000"/>
              <a:t>questions for further research and investigation.</a:t>
            </a:r>
          </a:p>
          <a:p>
            <a:pPr>
              <a:buFontTx/>
              <a:buNone/>
            </a:pPr>
            <a:endParaRPr lang="en-US" sz="2000"/>
          </a:p>
          <a:p>
            <a:pPr>
              <a:buFontTx/>
              <a:buNone/>
            </a:pPr>
            <a:r>
              <a:rPr lang="en-US" sz="2000" b="1">
                <a:solidFill>
                  <a:srgbClr val="0070C0"/>
                </a:solidFill>
              </a:rPr>
              <a:t>11</a:t>
            </a:r>
            <a:r>
              <a:rPr lang="en-US" sz="2000" b="1" baseline="30000">
                <a:solidFill>
                  <a:srgbClr val="0070C0"/>
                </a:solidFill>
              </a:rPr>
              <a:t>th</a:t>
            </a:r>
            <a:r>
              <a:rPr lang="en-US" sz="2000" b="1">
                <a:solidFill>
                  <a:srgbClr val="0070C0"/>
                </a:solidFill>
              </a:rPr>
              <a:t>/12</a:t>
            </a:r>
            <a:r>
              <a:rPr lang="en-US" sz="2000" b="1" baseline="30000">
                <a:solidFill>
                  <a:srgbClr val="0070C0"/>
                </a:solidFill>
              </a:rPr>
              <a:t>th</a:t>
            </a:r>
            <a:r>
              <a:rPr lang="en-US" sz="2000" b="1">
                <a:solidFill>
                  <a:srgbClr val="0070C0"/>
                </a:solidFill>
              </a:rPr>
              <a:t> </a:t>
            </a:r>
            <a:r>
              <a:rPr lang="en-US" sz="2000"/>
              <a:t> - Conduct short as well as more sustained research projects </a:t>
            </a:r>
          </a:p>
          <a:p>
            <a:pPr>
              <a:buFontTx/>
              <a:buNone/>
            </a:pPr>
            <a:r>
              <a:rPr lang="en-US" sz="2000"/>
              <a:t>to answer a question (including a self-generated question) or solve a </a:t>
            </a:r>
          </a:p>
          <a:p>
            <a:pPr>
              <a:buFontTx/>
              <a:buNone/>
            </a:pPr>
            <a:r>
              <a:rPr lang="en-US" sz="2000"/>
              <a:t>problem; narrow or broaden the inquiry when appropriate; synthesize </a:t>
            </a:r>
          </a:p>
          <a:p>
            <a:pPr>
              <a:buFontTx/>
              <a:buNone/>
            </a:pPr>
            <a:r>
              <a:rPr lang="en-US" sz="2000"/>
              <a:t>multiple sources on the subject, demonstrating understanding of the</a:t>
            </a:r>
          </a:p>
          <a:p>
            <a:pPr>
              <a:buFontTx/>
              <a:buNone/>
            </a:pPr>
            <a:r>
              <a:rPr lang="en-US" sz="2000"/>
              <a:t>subject under investigation.</a:t>
            </a:r>
            <a:endParaRPr lang="en-US" sz="2400"/>
          </a:p>
        </p:txBody>
      </p:sp>
      <p:sp>
        <p:nvSpPr>
          <p:cNvPr id="50179" name="Slide Number Placeholder 3"/>
          <p:cNvSpPr txBox="1">
            <a:spLocks noGrp="1"/>
          </p:cNvSpPr>
          <p:nvPr/>
        </p:nvSpPr>
        <p:spPr bwMode="auto">
          <a:xfrm>
            <a:off x="6553200" y="6248400"/>
            <a:ext cx="1905000" cy="457200"/>
          </a:xfrm>
          <a:prstGeom prst="rect">
            <a:avLst/>
          </a:prstGeom>
          <a:noFill/>
          <a:ln w="9525">
            <a:noFill/>
            <a:miter lim="800000"/>
            <a:headEnd/>
            <a:tailEnd/>
          </a:ln>
        </p:spPr>
        <p:txBody>
          <a:bodyPr>
            <a:prstTxWarp prst="textNoShape">
              <a:avLst/>
            </a:prstTxWarp>
          </a:bodyPr>
          <a:lstStyle/>
          <a:p>
            <a:pPr algn="r" eaLnBrk="0" hangingPunct="0"/>
            <a:fld id="{033D320A-349C-4426-8048-90DD2096CDE9}" type="slidenum">
              <a:rPr lang="en-US" sz="1400"/>
              <a:pPr algn="r" eaLnBrk="0" hangingPunct="0"/>
              <a:t>22</a:t>
            </a:fld>
            <a:endParaRPr lang="en-US" sz="140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5" name="Title 1"/>
          <p:cNvSpPr>
            <a:spLocks noGrp="1"/>
          </p:cNvSpPr>
          <p:nvPr>
            <p:ph type="title" idx="4294967295"/>
          </p:nvPr>
        </p:nvSpPr>
        <p:spPr>
          <a:xfrm>
            <a:off x="685800" y="0"/>
            <a:ext cx="7772400" cy="1143000"/>
          </a:xfrm>
        </p:spPr>
        <p:txBody>
          <a:bodyPr/>
          <a:lstStyle/>
          <a:p>
            <a:r>
              <a:rPr lang="en-US" sz="4000" b="1" i="1">
                <a:solidFill>
                  <a:srgbClr val="0070C0"/>
                </a:solidFill>
                <a:latin typeface="Garamond" pitchFamily="-72" charset="0"/>
              </a:rPr>
              <a:t>Changes to Notice. . .</a:t>
            </a:r>
          </a:p>
        </p:txBody>
      </p:sp>
      <p:sp>
        <p:nvSpPr>
          <p:cNvPr id="52226" name="Content Placeholder 2"/>
          <p:cNvSpPr>
            <a:spLocks noGrp="1"/>
          </p:cNvSpPr>
          <p:nvPr>
            <p:ph idx="4294967295"/>
          </p:nvPr>
        </p:nvSpPr>
        <p:spPr>
          <a:xfrm>
            <a:off x="457200" y="1066800"/>
            <a:ext cx="8153400" cy="4495800"/>
          </a:xfrm>
        </p:spPr>
        <p:txBody>
          <a:bodyPr/>
          <a:lstStyle/>
          <a:p>
            <a:endParaRPr lang="en-US"/>
          </a:p>
          <a:p>
            <a:r>
              <a:rPr lang="en-US"/>
              <a:t>Text Complexity</a:t>
            </a:r>
          </a:p>
          <a:p>
            <a:r>
              <a:rPr lang="en-US"/>
              <a:t>Argument</a:t>
            </a:r>
          </a:p>
          <a:p>
            <a:r>
              <a:rPr lang="en-US"/>
              <a:t>Grammar</a:t>
            </a:r>
          </a:p>
          <a:p>
            <a:r>
              <a:rPr lang="en-US"/>
              <a:t>Inter-textual and Cross-textual Comparisons</a:t>
            </a:r>
          </a:p>
          <a:p>
            <a:r>
              <a:rPr lang="en-US"/>
              <a:t>Discerning Point of View  “Me vs. Author”</a:t>
            </a:r>
          </a:p>
          <a:p>
            <a:pPr lvl="1">
              <a:buFontTx/>
              <a:buNone/>
            </a:pPr>
            <a:r>
              <a:rPr lang="en-US"/>
              <a:t> </a:t>
            </a:r>
          </a:p>
        </p:txBody>
      </p:sp>
      <p:sp>
        <p:nvSpPr>
          <p:cNvPr id="52227" name="Slide Number Placeholder 6"/>
          <p:cNvSpPr txBox="1">
            <a:spLocks noGrp="1"/>
          </p:cNvSpPr>
          <p:nvPr/>
        </p:nvSpPr>
        <p:spPr bwMode="auto">
          <a:xfrm>
            <a:off x="4648200" y="6248400"/>
            <a:ext cx="1905000" cy="457200"/>
          </a:xfrm>
          <a:prstGeom prst="rect">
            <a:avLst/>
          </a:prstGeom>
          <a:noFill/>
          <a:ln w="9525">
            <a:noFill/>
            <a:miter lim="800000"/>
            <a:headEnd/>
            <a:tailEnd/>
          </a:ln>
        </p:spPr>
        <p:txBody>
          <a:bodyPr>
            <a:prstTxWarp prst="textNoShape">
              <a:avLst/>
            </a:prstTxWarp>
          </a:bodyPr>
          <a:lstStyle/>
          <a:p>
            <a:pPr algn="r" eaLnBrk="0" hangingPunct="0"/>
            <a:fld id="{22E1F817-7B3C-4B0B-87D1-42DFA273AC14}" type="slidenum">
              <a:rPr lang="en-US" sz="1400"/>
              <a:pPr algn="r" eaLnBrk="0" hangingPunct="0"/>
              <a:t>23</a:t>
            </a:fld>
            <a:endParaRPr lang="en-US" sz="14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3" name="Title 1"/>
          <p:cNvSpPr>
            <a:spLocks noGrp="1"/>
          </p:cNvSpPr>
          <p:nvPr>
            <p:ph type="title" idx="4294967295"/>
          </p:nvPr>
        </p:nvSpPr>
        <p:spPr/>
        <p:txBody>
          <a:bodyPr/>
          <a:lstStyle/>
          <a:p>
            <a:pPr eaLnBrk="1" hangingPunct="1"/>
            <a:r>
              <a:rPr lang="en-US" sz="3300" b="1" i="1" smtClean="0">
                <a:latin typeface="Garamond" pitchFamily="-72" charset="0"/>
              </a:rPr>
              <a:t/>
            </a:r>
            <a:br>
              <a:rPr lang="en-US" sz="3300" b="1" i="1" smtClean="0">
                <a:latin typeface="Garamond" pitchFamily="-72" charset="0"/>
              </a:rPr>
            </a:br>
            <a:r>
              <a:rPr lang="en-US" sz="3300" b="1" i="1" smtClean="0">
                <a:latin typeface="Garamond" pitchFamily="-72" charset="0"/>
              </a:rPr>
              <a:t> </a:t>
            </a:r>
            <a:r>
              <a:rPr lang="en-US" sz="3300" b="1" i="1" smtClean="0">
                <a:latin typeface="Garamond" pitchFamily="-72" charset="0"/>
                <a:ea typeface="Arial" pitchFamily="-72" charset="0"/>
                <a:cs typeface="Arial" pitchFamily="-72" charset="0"/>
              </a:rPr>
              <a:t>Math</a:t>
            </a:r>
            <a:r>
              <a:rPr lang="en-US" sz="3300" b="1" i="1" smtClean="0">
                <a:latin typeface="Garamond" pitchFamily="-72" charset="0"/>
              </a:rPr>
              <a:t> Common Core Organization</a:t>
            </a:r>
          </a:p>
        </p:txBody>
      </p:sp>
      <p:sp>
        <p:nvSpPr>
          <p:cNvPr id="54274" name="Content Placeholder 2"/>
          <p:cNvSpPr>
            <a:spLocks noGrp="1"/>
          </p:cNvSpPr>
          <p:nvPr>
            <p:ph idx="4294967295"/>
          </p:nvPr>
        </p:nvSpPr>
        <p:spPr/>
        <p:txBody>
          <a:bodyPr/>
          <a:lstStyle/>
          <a:p>
            <a:pPr marL="0" indent="0" eaLnBrk="1" hangingPunct="1">
              <a:spcBef>
                <a:spcPct val="0"/>
              </a:spcBef>
              <a:buFontTx/>
              <a:buNone/>
            </a:pPr>
            <a:endParaRPr lang="en-US" sz="3600" smtClean="0">
              <a:latin typeface="Arial" pitchFamily="-72" charset="0"/>
              <a:ea typeface="Arial" pitchFamily="-72" charset="0"/>
              <a:cs typeface="Arial" pitchFamily="-72" charset="0"/>
            </a:endParaRPr>
          </a:p>
          <a:p>
            <a:pPr marL="0" indent="0" eaLnBrk="1" hangingPunct="1">
              <a:spcBef>
                <a:spcPct val="0"/>
              </a:spcBef>
              <a:spcAft>
                <a:spcPts val="600"/>
              </a:spcAft>
            </a:pPr>
            <a:r>
              <a:rPr lang="en-US" sz="3600" smtClean="0">
                <a:latin typeface="Arial" pitchFamily="-72" charset="0"/>
                <a:ea typeface="Arial" pitchFamily="-72" charset="0"/>
                <a:cs typeface="Arial" pitchFamily="-72" charset="0"/>
              </a:rPr>
              <a:t>Standards for Mathematical Practice</a:t>
            </a:r>
          </a:p>
          <a:p>
            <a:pPr marL="0" indent="0" eaLnBrk="1" hangingPunct="1">
              <a:spcBef>
                <a:spcPct val="0"/>
              </a:spcBef>
              <a:spcAft>
                <a:spcPts val="600"/>
              </a:spcAft>
            </a:pPr>
            <a:endParaRPr lang="en-US" sz="3600" smtClean="0">
              <a:latin typeface="Arial" pitchFamily="-72" charset="0"/>
              <a:ea typeface="Arial" pitchFamily="-72" charset="0"/>
              <a:cs typeface="Arial" pitchFamily="-72" charset="0"/>
            </a:endParaRPr>
          </a:p>
          <a:p>
            <a:pPr marL="0" indent="0" eaLnBrk="1" hangingPunct="1">
              <a:spcBef>
                <a:spcPct val="0"/>
              </a:spcBef>
              <a:spcAft>
                <a:spcPts val="600"/>
              </a:spcAft>
            </a:pPr>
            <a:r>
              <a:rPr lang="en-US" sz="3600" smtClean="0">
                <a:latin typeface="Arial" pitchFamily="-72" charset="0"/>
                <a:ea typeface="Arial" pitchFamily="-72" charset="0"/>
                <a:cs typeface="Arial" pitchFamily="-72" charset="0"/>
              </a:rPr>
              <a:t>Standards for Mathematical Content</a:t>
            </a:r>
          </a:p>
          <a:p>
            <a:pPr marL="0" indent="0" eaLnBrk="1" hangingPunct="1">
              <a:buFontTx/>
              <a:buNone/>
            </a:pPr>
            <a:endParaRPr lang="en-US" smtClean="0"/>
          </a:p>
        </p:txBody>
      </p:sp>
      <p:sp>
        <p:nvSpPr>
          <p:cNvPr id="4" name="Slide Number Placeholder 3"/>
          <p:cNvSpPr txBox="1">
            <a:spLocks noGrp="1"/>
          </p:cNvSpPr>
          <p:nvPr/>
        </p:nvSpPr>
        <p:spPr>
          <a:xfrm>
            <a:off x="8613775" y="6305550"/>
            <a:ext cx="457200" cy="476250"/>
          </a:xfrm>
          <a:prstGeom prst="rect">
            <a:avLst/>
          </a:prstGeom>
          <a:noFill/>
        </p:spPr>
        <p:txBody>
          <a:bodyPr anchor="b"/>
          <a:lstStyle/>
          <a:p>
            <a:pPr algn="ctr">
              <a:defRPr/>
            </a:pPr>
            <a:fld id="{2255960A-003A-40AE-9379-6AFD63D8CE70}" type="slidenum">
              <a:rPr lang="en-US" sz="1200">
                <a:solidFill>
                  <a:schemeClr val="bg2">
                    <a:shade val="50000"/>
                    <a:satMod val="200000"/>
                  </a:schemeClr>
                </a:solidFill>
                <a:latin typeface="Arial" pitchFamily="-123" charset="0"/>
                <a:ea typeface="ヒラギノ角ゴ Pro W3" pitchFamily="-123" charset="-128"/>
                <a:cs typeface="ヒラギノ角ゴ Pro W3" pitchFamily="-123" charset="-128"/>
              </a:rPr>
              <a:pPr algn="ctr">
                <a:defRPr/>
              </a:pPr>
              <a:t>24</a:t>
            </a:fld>
            <a:endParaRPr lang="en-US" sz="1200" dirty="0">
              <a:solidFill>
                <a:schemeClr val="bg2">
                  <a:shade val="50000"/>
                  <a:satMod val="200000"/>
                </a:schemeClr>
              </a:solidFill>
              <a:latin typeface="Arial" pitchFamily="-123" charset="0"/>
              <a:ea typeface="ヒラギノ角ゴ Pro W3" pitchFamily="-123" charset="-128"/>
              <a:cs typeface="ヒラギノ角ゴ Pro W3" pitchFamily="-123" charset="-128"/>
            </a:endParaRP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pPr eaLnBrk="1" hangingPunct="1">
              <a:defRPr/>
            </a:pPr>
            <a:r>
              <a:rPr lang="en-US" b="1" i="1" smtClean="0">
                <a:latin typeface="Garamond" pitchFamily="-72" charset="0"/>
              </a:rPr>
              <a:t>Common Core Organization</a:t>
            </a:r>
            <a:endParaRPr lang="en-US" smtClean="0">
              <a:effectLst>
                <a:outerShdw blurRad="38100" dist="38100" dir="2700000" algn="tl">
                  <a:srgbClr val="DDDDDD"/>
                </a:outerShdw>
              </a:effectLst>
            </a:endParaRPr>
          </a:p>
        </p:txBody>
      </p:sp>
      <p:sp>
        <p:nvSpPr>
          <p:cNvPr id="56322" name="Content Placeholder 2"/>
          <p:cNvSpPr>
            <a:spLocks noGrp="1"/>
          </p:cNvSpPr>
          <p:nvPr>
            <p:ph idx="4294967295"/>
          </p:nvPr>
        </p:nvSpPr>
        <p:spPr/>
        <p:txBody>
          <a:bodyPr/>
          <a:lstStyle/>
          <a:p>
            <a:pPr marL="865188" lvl="1" indent="-465138" eaLnBrk="1" hangingPunct="1">
              <a:spcBef>
                <a:spcPct val="0"/>
              </a:spcBef>
              <a:spcAft>
                <a:spcPts val="2400"/>
              </a:spcAft>
              <a:buFontTx/>
              <a:buNone/>
            </a:pPr>
            <a:endParaRPr lang="en-US" sz="3200" smtClean="0">
              <a:latin typeface="Arial" pitchFamily="-72" charset="0"/>
              <a:ea typeface="Arial" pitchFamily="-72" charset="0"/>
              <a:cs typeface="Arial" pitchFamily="-72" charset="0"/>
            </a:endParaRPr>
          </a:p>
          <a:p>
            <a:pPr marL="865188" lvl="1" indent="-465138" eaLnBrk="1" hangingPunct="1">
              <a:spcBef>
                <a:spcPct val="0"/>
              </a:spcBef>
              <a:spcAft>
                <a:spcPts val="600"/>
              </a:spcAft>
            </a:pPr>
            <a:r>
              <a:rPr lang="en-US" sz="3200" smtClean="0">
                <a:latin typeface="Arial" pitchFamily="-72" charset="0"/>
                <a:ea typeface="Arial" pitchFamily="-72" charset="0"/>
                <a:cs typeface="Arial" pitchFamily="-72" charset="0"/>
              </a:rPr>
              <a:t>Describe habits of mind of a mathematically competent student</a:t>
            </a:r>
            <a:endParaRPr lang="en-US" sz="3200" b="1" smtClean="0">
              <a:latin typeface="Arial" pitchFamily="-72" charset="0"/>
              <a:ea typeface="Arial" pitchFamily="-72" charset="0"/>
              <a:cs typeface="Arial" pitchFamily="-72" charset="0"/>
            </a:endParaRPr>
          </a:p>
          <a:p>
            <a:pPr marL="365125" indent="-282575" eaLnBrk="1" hangingPunct="1">
              <a:buFontTx/>
              <a:buNone/>
            </a:pPr>
            <a:endParaRPr lang="en-US" smtClean="0"/>
          </a:p>
        </p:txBody>
      </p:sp>
      <p:sp>
        <p:nvSpPr>
          <p:cNvPr id="4" name="Slide Number Placeholder 3"/>
          <p:cNvSpPr txBox="1">
            <a:spLocks noGrp="1"/>
          </p:cNvSpPr>
          <p:nvPr/>
        </p:nvSpPr>
        <p:spPr>
          <a:xfrm>
            <a:off x="8613775" y="6305550"/>
            <a:ext cx="457200" cy="476250"/>
          </a:xfrm>
          <a:prstGeom prst="rect">
            <a:avLst/>
          </a:prstGeom>
          <a:noFill/>
        </p:spPr>
        <p:txBody>
          <a:bodyPr anchor="b"/>
          <a:lstStyle/>
          <a:p>
            <a:pPr algn="ctr">
              <a:defRPr/>
            </a:pPr>
            <a:fld id="{16141A69-8654-44EF-B044-FF647CD0DCAA}" type="slidenum">
              <a:rPr lang="en-US" sz="1200">
                <a:solidFill>
                  <a:schemeClr val="bg2">
                    <a:shade val="50000"/>
                    <a:satMod val="200000"/>
                  </a:schemeClr>
                </a:solidFill>
                <a:latin typeface="Arial" pitchFamily="-123" charset="0"/>
                <a:ea typeface="ヒラギノ角ゴ Pro W3" pitchFamily="-123" charset="-128"/>
                <a:cs typeface="ヒラギノ角ゴ Pro W3" pitchFamily="-123" charset="-128"/>
              </a:rPr>
              <a:pPr algn="ctr">
                <a:defRPr/>
              </a:pPr>
              <a:t>25</a:t>
            </a:fld>
            <a:endParaRPr lang="en-US" sz="1200" dirty="0">
              <a:solidFill>
                <a:schemeClr val="bg2">
                  <a:shade val="50000"/>
                  <a:satMod val="200000"/>
                </a:schemeClr>
              </a:solidFill>
              <a:latin typeface="Arial" pitchFamily="-123" charset="0"/>
              <a:ea typeface="ヒラギノ角ゴ Pro W3" pitchFamily="-123" charset="-128"/>
              <a:cs typeface="ヒラギノ角ゴ Pro W3" pitchFamily="-123" charset="-128"/>
            </a:endParaRPr>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pPr eaLnBrk="1" hangingPunct="1">
              <a:defRPr/>
            </a:pPr>
            <a:r>
              <a:rPr lang="en-US" sz="3600" b="1" i="1" smtClean="0">
                <a:effectLst>
                  <a:outerShdw blurRad="38100" dist="38100" dir="2700000" algn="tl">
                    <a:srgbClr val="DDDDDD"/>
                  </a:outerShdw>
                </a:effectLst>
                <a:latin typeface="Garamond" pitchFamily="-72" charset="0"/>
              </a:rPr>
              <a:t>Emphasis</a:t>
            </a:r>
            <a:endParaRPr lang="en-US" sz="4000" smtClean="0">
              <a:effectLst>
                <a:outerShdw blurRad="38100" dist="38100" dir="2700000" algn="tl">
                  <a:srgbClr val="DDDDDD"/>
                </a:outerShdw>
              </a:effectLst>
            </a:endParaRPr>
          </a:p>
        </p:txBody>
      </p:sp>
      <p:sp>
        <p:nvSpPr>
          <p:cNvPr id="58370" name="Content Placeholder 2"/>
          <p:cNvSpPr>
            <a:spLocks noGrp="1"/>
          </p:cNvSpPr>
          <p:nvPr>
            <p:ph idx="4294967295"/>
          </p:nvPr>
        </p:nvSpPr>
        <p:spPr>
          <a:xfrm>
            <a:off x="685800" y="1447800"/>
            <a:ext cx="7786688" cy="4267200"/>
          </a:xfrm>
        </p:spPr>
        <p:txBody>
          <a:bodyPr/>
          <a:lstStyle/>
          <a:p>
            <a:pPr marL="0" lvl="1" indent="0" eaLnBrk="1" hangingPunct="1">
              <a:lnSpc>
                <a:spcPct val="90000"/>
              </a:lnSpc>
              <a:spcBef>
                <a:spcPts val="600"/>
              </a:spcBef>
              <a:spcAft>
                <a:spcPts val="600"/>
              </a:spcAft>
              <a:buFontTx/>
              <a:buNone/>
            </a:pPr>
            <a:r>
              <a:rPr lang="en-US" b="1" smtClean="0"/>
              <a:t>The mathematics standards:</a:t>
            </a:r>
            <a:endParaRPr lang="en-US" b="1" smtClean="0">
              <a:solidFill>
                <a:srgbClr val="0091B2"/>
              </a:solidFill>
            </a:endParaRPr>
          </a:p>
          <a:p>
            <a:pPr marL="0" lvl="1" indent="0" eaLnBrk="1" hangingPunct="1">
              <a:lnSpc>
                <a:spcPct val="90000"/>
              </a:lnSpc>
              <a:spcBef>
                <a:spcPts val="600"/>
              </a:spcBef>
              <a:spcAft>
                <a:spcPts val="600"/>
              </a:spcAft>
            </a:pPr>
            <a:r>
              <a:rPr lang="en-US" sz="2400" smtClean="0">
                <a:solidFill>
                  <a:srgbClr val="000000"/>
                </a:solidFill>
              </a:rPr>
              <a:t>Applying mathematical ways of thinking to real world issues and challenges</a:t>
            </a:r>
          </a:p>
          <a:p>
            <a:pPr marL="0" lvl="1" indent="0" eaLnBrk="1" hangingPunct="1">
              <a:lnSpc>
                <a:spcPct val="90000"/>
              </a:lnSpc>
              <a:spcBef>
                <a:spcPts val="600"/>
              </a:spcBef>
              <a:spcAft>
                <a:spcPts val="600"/>
              </a:spcAft>
            </a:pPr>
            <a:r>
              <a:rPr lang="en-US" sz="2400" smtClean="0">
                <a:solidFill>
                  <a:srgbClr val="000000"/>
                </a:solidFill>
              </a:rPr>
              <a:t> Depth of understanding and ability to apply mathematics to novel situations </a:t>
            </a:r>
          </a:p>
          <a:p>
            <a:pPr marL="0" lvl="1" indent="0" eaLnBrk="1" hangingPunct="1">
              <a:lnSpc>
                <a:spcPct val="90000"/>
              </a:lnSpc>
              <a:spcBef>
                <a:spcPts val="600"/>
              </a:spcBef>
              <a:spcAft>
                <a:spcPts val="600"/>
              </a:spcAft>
            </a:pPr>
            <a:r>
              <a:rPr lang="en-US" sz="2400" smtClean="0">
                <a:solidFill>
                  <a:srgbClr val="000000"/>
                </a:solidFill>
              </a:rPr>
              <a:t> Mathematical modeling -- use of mathematics and statistics to analyze empirical situations</a:t>
            </a:r>
          </a:p>
          <a:p>
            <a:pPr marL="0" lvl="1" indent="0" eaLnBrk="1" hangingPunct="1">
              <a:lnSpc>
                <a:spcPct val="90000"/>
              </a:lnSpc>
              <a:spcBef>
                <a:spcPts val="600"/>
              </a:spcBef>
              <a:spcAft>
                <a:spcPts val="600"/>
              </a:spcAft>
            </a:pPr>
            <a:r>
              <a:rPr lang="en-US" sz="2400" smtClean="0">
                <a:solidFill>
                  <a:srgbClr val="000000"/>
                </a:solidFill>
              </a:rPr>
              <a:t> College and career ready.  </a:t>
            </a:r>
          </a:p>
          <a:p>
            <a:pPr marL="365125" indent="-282575" eaLnBrk="1" hangingPunct="1">
              <a:lnSpc>
                <a:spcPct val="90000"/>
              </a:lnSpc>
            </a:pPr>
            <a:endParaRPr lang="en-US" smtClean="0"/>
          </a:p>
        </p:txBody>
      </p:sp>
      <p:sp>
        <p:nvSpPr>
          <p:cNvPr id="6" name="Slide Number Placeholder 5"/>
          <p:cNvSpPr txBox="1">
            <a:spLocks noGrp="1"/>
          </p:cNvSpPr>
          <p:nvPr/>
        </p:nvSpPr>
        <p:spPr>
          <a:xfrm>
            <a:off x="8613775" y="6305550"/>
            <a:ext cx="457200" cy="476250"/>
          </a:xfrm>
          <a:prstGeom prst="rect">
            <a:avLst/>
          </a:prstGeom>
          <a:noFill/>
        </p:spPr>
        <p:txBody>
          <a:bodyPr anchor="b"/>
          <a:lstStyle/>
          <a:p>
            <a:pPr algn="r">
              <a:defRPr/>
            </a:pPr>
            <a:fld id="{0ABDC4C4-F542-4FE7-B488-76184060FB3C}" type="slidenum">
              <a:rPr lang="en-US" sz="1200">
                <a:solidFill>
                  <a:schemeClr val="bg1">
                    <a:lumMod val="65000"/>
                  </a:schemeClr>
                </a:solidFill>
                <a:latin typeface="Arial" pitchFamily="-123" charset="0"/>
                <a:ea typeface="ヒラギノ角ゴ Pro W3" pitchFamily="-123" charset="-128"/>
                <a:cs typeface="ヒラギノ角ゴ Pro W3" pitchFamily="-123" charset="-128"/>
              </a:rPr>
              <a:pPr algn="r">
                <a:defRPr/>
              </a:pPr>
              <a:t>26</a:t>
            </a:fld>
            <a:endParaRPr lang="en-US" sz="1200" dirty="0">
              <a:solidFill>
                <a:schemeClr val="bg1">
                  <a:lumMod val="65000"/>
                </a:schemeClr>
              </a:solidFill>
              <a:latin typeface="Arial" pitchFamily="-123" charset="0"/>
              <a:ea typeface="ヒラギノ角ゴ Pro W3" pitchFamily="-123" charset="-128"/>
              <a:cs typeface="ヒラギノ角ゴ Pro W3" pitchFamily="-123" charset="-128"/>
            </a:endParaRPr>
          </a:p>
        </p:txBody>
      </p:sp>
    </p:spTree>
  </p:cSld>
  <p:clrMapOvr>
    <a:masterClrMapping/>
  </p:clrMapOvr>
  <p:transition spd="med" advClick="0">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pPr eaLnBrk="1" hangingPunct="1">
              <a:defRPr/>
            </a:pPr>
            <a:r>
              <a:rPr lang="en-US" b="1" i="1" smtClean="0">
                <a:latin typeface="Garamond" pitchFamily="-72" charset="0"/>
              </a:rPr>
              <a:t>Key Changes</a:t>
            </a:r>
            <a:endParaRPr lang="en-US" smtClean="0">
              <a:effectLst>
                <a:outerShdw blurRad="38100" dist="38100" dir="2700000" algn="tl">
                  <a:srgbClr val="DDDDDD"/>
                </a:outerShdw>
              </a:effectLst>
            </a:endParaRPr>
          </a:p>
        </p:txBody>
      </p:sp>
      <p:sp>
        <p:nvSpPr>
          <p:cNvPr id="60418" name="Content Placeholder 2"/>
          <p:cNvSpPr>
            <a:spLocks noGrp="1"/>
          </p:cNvSpPr>
          <p:nvPr>
            <p:ph idx="4294967295"/>
          </p:nvPr>
        </p:nvSpPr>
        <p:spPr>
          <a:xfrm>
            <a:off x="457200" y="1524000"/>
            <a:ext cx="7772400" cy="4114800"/>
          </a:xfrm>
        </p:spPr>
        <p:txBody>
          <a:bodyPr/>
          <a:lstStyle/>
          <a:p>
            <a:pPr marL="454025" indent="-454025" eaLnBrk="1" hangingPunct="1">
              <a:lnSpc>
                <a:spcPct val="80000"/>
              </a:lnSpc>
              <a:spcBef>
                <a:spcPct val="0"/>
              </a:spcBef>
              <a:spcAft>
                <a:spcPts val="3000"/>
              </a:spcAft>
            </a:pPr>
            <a:r>
              <a:rPr lang="en-US" sz="2700" smtClean="0">
                <a:latin typeface="Arial" pitchFamily="-72" charset="0"/>
                <a:ea typeface="Arial" pitchFamily="-72" charset="0"/>
                <a:cs typeface="Arial" pitchFamily="-72" charset="0"/>
              </a:rPr>
              <a:t>Focuses in early grades on number (arithmetic and operations) to build a solid foundation in math</a:t>
            </a:r>
          </a:p>
          <a:p>
            <a:pPr marL="454025" indent="-454025" eaLnBrk="1" hangingPunct="1">
              <a:lnSpc>
                <a:spcPct val="80000"/>
              </a:lnSpc>
              <a:spcBef>
                <a:spcPct val="0"/>
              </a:spcBef>
              <a:spcAft>
                <a:spcPts val="3000"/>
              </a:spcAft>
            </a:pPr>
            <a:r>
              <a:rPr lang="en-US" sz="2700" smtClean="0">
                <a:latin typeface="Arial" pitchFamily="-72" charset="0"/>
                <a:ea typeface="Arial" pitchFamily="-72" charset="0"/>
                <a:cs typeface="Arial" pitchFamily="-72" charset="0"/>
              </a:rPr>
              <a:t>Evens out pace across the grades </a:t>
            </a:r>
          </a:p>
          <a:p>
            <a:pPr marL="454025" indent="-454025" eaLnBrk="1" hangingPunct="1">
              <a:lnSpc>
                <a:spcPct val="80000"/>
              </a:lnSpc>
              <a:spcBef>
                <a:spcPct val="0"/>
              </a:spcBef>
              <a:spcAft>
                <a:spcPts val="3000"/>
              </a:spcAft>
            </a:pPr>
            <a:r>
              <a:rPr lang="en-US" sz="2700" smtClean="0">
                <a:latin typeface="Arial" pitchFamily="-72" charset="0"/>
                <a:ea typeface="Arial" pitchFamily="-72" charset="0"/>
                <a:cs typeface="Arial" pitchFamily="-72" charset="0"/>
              </a:rPr>
              <a:t>Focuses on </a:t>
            </a:r>
            <a:r>
              <a:rPr lang="en-US" sz="2700" i="1" smtClean="0">
                <a:latin typeface="Arial" pitchFamily="-72" charset="0"/>
                <a:ea typeface="Arial" pitchFamily="-72" charset="0"/>
                <a:cs typeface="Arial" pitchFamily="-72" charset="0"/>
              </a:rPr>
              <a:t>using</a:t>
            </a:r>
            <a:r>
              <a:rPr lang="en-US" sz="2700" smtClean="0">
                <a:latin typeface="Arial" pitchFamily="-72" charset="0"/>
                <a:ea typeface="Arial" pitchFamily="-72" charset="0"/>
                <a:cs typeface="Arial" pitchFamily="-72" charset="0"/>
              </a:rPr>
              <a:t> math and solving complex problems - the real world emphasis</a:t>
            </a:r>
          </a:p>
          <a:p>
            <a:pPr marL="454025" indent="-454025" eaLnBrk="1" hangingPunct="1">
              <a:lnSpc>
                <a:spcPct val="80000"/>
              </a:lnSpc>
              <a:spcBef>
                <a:spcPct val="0"/>
              </a:spcBef>
              <a:spcAft>
                <a:spcPts val="3000"/>
              </a:spcAft>
            </a:pPr>
            <a:r>
              <a:rPr lang="en-US" sz="2700" smtClean="0">
                <a:latin typeface="Arial" pitchFamily="-72" charset="0"/>
                <a:ea typeface="Arial" pitchFamily="-72" charset="0"/>
                <a:cs typeface="Arial" pitchFamily="-72" charset="0"/>
              </a:rPr>
              <a:t>Stresses problem-solving and communication</a:t>
            </a:r>
          </a:p>
          <a:p>
            <a:pPr marL="454025" indent="-454025" eaLnBrk="1" hangingPunct="1">
              <a:lnSpc>
                <a:spcPct val="80000"/>
              </a:lnSpc>
              <a:buFontTx/>
              <a:buNone/>
            </a:pPr>
            <a:endParaRPr lang="en-US" sz="2700" smtClean="0"/>
          </a:p>
        </p:txBody>
      </p:sp>
      <p:sp>
        <p:nvSpPr>
          <p:cNvPr id="4" name="Slide Number Placeholder 3"/>
          <p:cNvSpPr txBox="1">
            <a:spLocks noGrp="1"/>
          </p:cNvSpPr>
          <p:nvPr/>
        </p:nvSpPr>
        <p:spPr>
          <a:xfrm>
            <a:off x="8613775" y="6305550"/>
            <a:ext cx="457200" cy="476250"/>
          </a:xfrm>
          <a:prstGeom prst="rect">
            <a:avLst/>
          </a:prstGeom>
          <a:noFill/>
        </p:spPr>
        <p:txBody>
          <a:bodyPr anchor="b"/>
          <a:lstStyle/>
          <a:p>
            <a:pPr algn="ctr">
              <a:defRPr/>
            </a:pPr>
            <a:fld id="{BAD10586-0764-4C9B-A83D-D42A065DF298}" type="slidenum">
              <a:rPr lang="en-US" sz="1200">
                <a:solidFill>
                  <a:schemeClr val="bg2">
                    <a:shade val="50000"/>
                    <a:satMod val="200000"/>
                  </a:schemeClr>
                </a:solidFill>
                <a:latin typeface="Arial" pitchFamily="-123" charset="0"/>
                <a:ea typeface="ヒラギノ角ゴ Pro W3" pitchFamily="-123" charset="-128"/>
                <a:cs typeface="ヒラギノ角ゴ Pro W3" pitchFamily="-123" charset="-128"/>
              </a:rPr>
              <a:pPr algn="ctr">
                <a:defRPr/>
              </a:pPr>
              <a:t>27</a:t>
            </a:fld>
            <a:endParaRPr lang="en-US" sz="1200" dirty="0">
              <a:solidFill>
                <a:schemeClr val="bg2">
                  <a:shade val="50000"/>
                  <a:satMod val="200000"/>
                </a:schemeClr>
              </a:solidFill>
              <a:latin typeface="Arial" pitchFamily="-123" charset="0"/>
              <a:ea typeface="ヒラギノ角ゴ Pro W3" pitchFamily="-123" charset="-128"/>
              <a:cs typeface="ヒラギノ角ゴ Pro W3" pitchFamily="-123" charset="-128"/>
            </a:endParaRPr>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pPr eaLnBrk="1" hangingPunct="1">
              <a:defRPr/>
            </a:pPr>
            <a:r>
              <a:rPr lang="en-US" sz="4000" b="1" i="1" smtClean="0">
                <a:effectLst>
                  <a:outerShdw blurRad="38100" dist="38100" dir="2700000" algn="tl">
                    <a:srgbClr val="DDDDDD"/>
                  </a:outerShdw>
                </a:effectLst>
                <a:latin typeface="Garamond" pitchFamily="-72" charset="0"/>
              </a:rPr>
              <a:t>Standards for Mathematical Practice</a:t>
            </a:r>
            <a:r>
              <a:rPr lang="en-US" sz="4000" smtClean="0">
                <a:effectLst>
                  <a:outerShdw blurRad="38100" dist="38100" dir="2700000" algn="tl">
                    <a:srgbClr val="DDDDDD"/>
                  </a:outerShdw>
                </a:effectLst>
              </a:rPr>
              <a:t> </a:t>
            </a:r>
          </a:p>
        </p:txBody>
      </p:sp>
      <p:sp>
        <p:nvSpPr>
          <p:cNvPr id="62466" name="Content Placeholder 2"/>
          <p:cNvSpPr>
            <a:spLocks noGrp="1"/>
          </p:cNvSpPr>
          <p:nvPr>
            <p:ph idx="4294967295"/>
          </p:nvPr>
        </p:nvSpPr>
        <p:spPr>
          <a:xfrm>
            <a:off x="457200" y="1524000"/>
            <a:ext cx="8229600" cy="4530725"/>
          </a:xfrm>
        </p:spPr>
        <p:txBody>
          <a:bodyPr/>
          <a:lstStyle/>
          <a:p>
            <a:pPr marL="514350" indent="-514350" eaLnBrk="1" hangingPunct="1">
              <a:spcBef>
                <a:spcPts val="1200"/>
              </a:spcBef>
              <a:spcAft>
                <a:spcPts val="1800"/>
              </a:spcAft>
              <a:buFont typeface="Gill Sans MT" charset="0"/>
              <a:buAutoNum type="arabicPeriod"/>
            </a:pPr>
            <a:r>
              <a:rPr lang="en-US" smtClean="0">
                <a:latin typeface="Arial" pitchFamily="-72" charset="0"/>
                <a:ea typeface="Arial" pitchFamily="-72" charset="0"/>
                <a:cs typeface="Arial" pitchFamily="-72" charset="0"/>
              </a:rPr>
              <a:t>Make sense of problems and persevere in solving them.</a:t>
            </a:r>
          </a:p>
          <a:p>
            <a:pPr marL="514350" indent="-514350" eaLnBrk="1" hangingPunct="1">
              <a:spcBef>
                <a:spcPts val="1200"/>
              </a:spcBef>
              <a:spcAft>
                <a:spcPts val="1800"/>
              </a:spcAft>
              <a:buFont typeface="Gill Sans MT" charset="0"/>
              <a:buAutoNum type="arabicPeriod"/>
            </a:pPr>
            <a:r>
              <a:rPr lang="en-US" smtClean="0">
                <a:latin typeface="Arial" pitchFamily="-72" charset="0"/>
                <a:ea typeface="Arial" pitchFamily="-72" charset="0"/>
                <a:cs typeface="Arial" pitchFamily="-72" charset="0"/>
              </a:rPr>
              <a:t>Reason abstractly and quantitatively.</a:t>
            </a:r>
          </a:p>
          <a:p>
            <a:pPr marL="514350" indent="-514350" eaLnBrk="1" hangingPunct="1">
              <a:spcBef>
                <a:spcPts val="1200"/>
              </a:spcBef>
              <a:spcAft>
                <a:spcPts val="1800"/>
              </a:spcAft>
              <a:buFont typeface="Gill Sans MT" charset="0"/>
              <a:buAutoNum type="arabicPeriod"/>
            </a:pPr>
            <a:r>
              <a:rPr lang="en-US" smtClean="0">
                <a:latin typeface="Arial" pitchFamily="-72" charset="0"/>
                <a:ea typeface="Arial" pitchFamily="-72" charset="0"/>
                <a:cs typeface="Arial" pitchFamily="-72" charset="0"/>
              </a:rPr>
              <a:t>Construct viable arguments and critique the reasoning of others.</a:t>
            </a:r>
          </a:p>
          <a:p>
            <a:pPr marL="514350" indent="-514350" eaLnBrk="1" hangingPunct="1">
              <a:spcBef>
                <a:spcPts val="1200"/>
              </a:spcBef>
              <a:spcAft>
                <a:spcPts val="1800"/>
              </a:spcAft>
              <a:buFont typeface="Gill Sans MT" charset="0"/>
              <a:buAutoNum type="arabicPeriod"/>
            </a:pPr>
            <a:r>
              <a:rPr lang="en-US" smtClean="0">
                <a:latin typeface="Arial" pitchFamily="-72" charset="0"/>
                <a:ea typeface="Arial" pitchFamily="-72" charset="0"/>
                <a:cs typeface="Arial" pitchFamily="-72" charset="0"/>
              </a:rPr>
              <a:t>Model with mathematics.</a:t>
            </a:r>
          </a:p>
          <a:p>
            <a:pPr marL="514350" indent="-514350" eaLnBrk="1" hangingPunct="1">
              <a:buFont typeface="Gill Sans MT" charset="0"/>
              <a:buAutoNum type="arabicPeriod"/>
            </a:pPr>
            <a:endParaRPr lang="en-US"/>
          </a:p>
        </p:txBody>
      </p:sp>
      <p:sp>
        <p:nvSpPr>
          <p:cNvPr id="4" name="Slide Number Placeholder 3"/>
          <p:cNvSpPr txBox="1">
            <a:spLocks noGrp="1"/>
          </p:cNvSpPr>
          <p:nvPr/>
        </p:nvSpPr>
        <p:spPr>
          <a:xfrm>
            <a:off x="8613775" y="6305550"/>
            <a:ext cx="457200" cy="476250"/>
          </a:xfrm>
          <a:prstGeom prst="rect">
            <a:avLst/>
          </a:prstGeom>
          <a:noFill/>
        </p:spPr>
        <p:txBody>
          <a:bodyPr anchor="b"/>
          <a:lstStyle/>
          <a:p>
            <a:pPr algn="ctr">
              <a:defRPr/>
            </a:pPr>
            <a:fld id="{D8D88A51-77EE-48F2-A3B9-9D7183E60AFF}" type="slidenum">
              <a:rPr lang="en-US" sz="1200">
                <a:solidFill>
                  <a:schemeClr val="bg2">
                    <a:shade val="50000"/>
                    <a:satMod val="200000"/>
                  </a:schemeClr>
                </a:solidFill>
                <a:latin typeface="Arial" pitchFamily="-123" charset="0"/>
                <a:ea typeface="ヒラギノ角ゴ Pro W3" pitchFamily="-123" charset="-128"/>
                <a:cs typeface="ヒラギノ角ゴ Pro W3" pitchFamily="-123" charset="-128"/>
              </a:rPr>
              <a:pPr algn="ctr">
                <a:defRPr/>
              </a:pPr>
              <a:t>28</a:t>
            </a:fld>
            <a:endParaRPr lang="en-US" sz="1200" dirty="0">
              <a:solidFill>
                <a:schemeClr val="bg2">
                  <a:shade val="50000"/>
                  <a:satMod val="200000"/>
                </a:schemeClr>
              </a:solidFill>
              <a:latin typeface="Arial" pitchFamily="-123" charset="0"/>
              <a:ea typeface="ヒラギノ角ゴ Pro W3" pitchFamily="-123" charset="-128"/>
              <a:cs typeface="ヒラギノ角ゴ Pro W3" pitchFamily="-123" charset="-128"/>
            </a:endParaRPr>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pPr eaLnBrk="1" hangingPunct="1">
              <a:defRPr/>
            </a:pPr>
            <a:r>
              <a:rPr lang="en-US" sz="4000" b="1" i="1" smtClean="0">
                <a:effectLst>
                  <a:outerShdw blurRad="38100" dist="38100" dir="2700000" algn="tl">
                    <a:srgbClr val="DDDDDD"/>
                  </a:outerShdw>
                </a:effectLst>
                <a:latin typeface="Garamond" pitchFamily="-72" charset="0"/>
              </a:rPr>
              <a:t>Standards for Mathematical Practice</a:t>
            </a:r>
            <a:r>
              <a:rPr lang="en-US" sz="4000" smtClean="0">
                <a:effectLst>
                  <a:outerShdw blurRad="38100" dist="38100" dir="2700000" algn="tl">
                    <a:srgbClr val="DDDDDD"/>
                  </a:outerShdw>
                </a:effectLst>
              </a:rPr>
              <a:t> </a:t>
            </a:r>
          </a:p>
        </p:txBody>
      </p:sp>
      <p:sp>
        <p:nvSpPr>
          <p:cNvPr id="64514" name="Content Placeholder 2"/>
          <p:cNvSpPr>
            <a:spLocks noGrp="1"/>
          </p:cNvSpPr>
          <p:nvPr>
            <p:ph idx="4294967295"/>
          </p:nvPr>
        </p:nvSpPr>
        <p:spPr>
          <a:xfrm>
            <a:off x="1143000" y="2060575"/>
            <a:ext cx="8229600" cy="3962400"/>
          </a:xfrm>
        </p:spPr>
        <p:txBody>
          <a:bodyPr/>
          <a:lstStyle/>
          <a:p>
            <a:pPr marL="514350" indent="-514350" eaLnBrk="1" hangingPunct="1">
              <a:spcBef>
                <a:spcPts val="1200"/>
              </a:spcBef>
              <a:spcAft>
                <a:spcPts val="1800"/>
              </a:spcAft>
              <a:buFont typeface="Gill Sans MT" charset="0"/>
              <a:buAutoNum type="arabicPeriod" startAt="5"/>
            </a:pPr>
            <a:r>
              <a:rPr lang="en-US" smtClean="0">
                <a:latin typeface="Arial" pitchFamily="-72" charset="0"/>
                <a:ea typeface="Arial" pitchFamily="-72" charset="0"/>
                <a:cs typeface="Arial" pitchFamily="-72" charset="0"/>
              </a:rPr>
              <a:t>Use appropriate tools strategically.</a:t>
            </a:r>
          </a:p>
          <a:p>
            <a:pPr marL="514350" indent="-514350" eaLnBrk="1" hangingPunct="1">
              <a:spcBef>
                <a:spcPts val="1200"/>
              </a:spcBef>
              <a:spcAft>
                <a:spcPts val="1800"/>
              </a:spcAft>
              <a:buFont typeface="Gill Sans MT" charset="0"/>
              <a:buAutoNum type="arabicPeriod" startAt="5"/>
            </a:pPr>
            <a:r>
              <a:rPr lang="en-US" smtClean="0">
                <a:latin typeface="Arial" pitchFamily="-72" charset="0"/>
                <a:ea typeface="Arial" pitchFamily="-72" charset="0"/>
                <a:cs typeface="Arial" pitchFamily="-72" charset="0"/>
              </a:rPr>
              <a:t>Attend to precision.</a:t>
            </a:r>
          </a:p>
          <a:p>
            <a:pPr marL="514350" indent="-514350" eaLnBrk="1" hangingPunct="1">
              <a:spcBef>
                <a:spcPts val="1200"/>
              </a:spcBef>
              <a:spcAft>
                <a:spcPts val="1800"/>
              </a:spcAft>
              <a:buFont typeface="Gill Sans MT" charset="0"/>
              <a:buAutoNum type="arabicPeriod" startAt="5"/>
            </a:pPr>
            <a:r>
              <a:rPr lang="en-US" smtClean="0">
                <a:latin typeface="Arial" pitchFamily="-72" charset="0"/>
                <a:ea typeface="Arial" pitchFamily="-72" charset="0"/>
                <a:cs typeface="Arial" pitchFamily="-72" charset="0"/>
              </a:rPr>
              <a:t>Look for and make use of structure.</a:t>
            </a:r>
          </a:p>
          <a:p>
            <a:pPr marL="514350" indent="-514350" eaLnBrk="1" hangingPunct="1">
              <a:spcBef>
                <a:spcPts val="1200"/>
              </a:spcBef>
              <a:spcAft>
                <a:spcPts val="1800"/>
              </a:spcAft>
              <a:buFont typeface="Gill Sans MT" charset="0"/>
              <a:buAutoNum type="arabicPeriod" startAt="5"/>
            </a:pPr>
            <a:r>
              <a:rPr lang="en-US" smtClean="0">
                <a:latin typeface="Arial" pitchFamily="-72" charset="0"/>
                <a:ea typeface="Arial" pitchFamily="-72" charset="0"/>
                <a:cs typeface="Arial" pitchFamily="-72" charset="0"/>
              </a:rPr>
              <a:t>Look for and express regularity in repeated reasoning.</a:t>
            </a:r>
          </a:p>
          <a:p>
            <a:pPr marL="514350" indent="-514350" eaLnBrk="1" hangingPunct="1">
              <a:buFont typeface="Gill Sans MT" charset="0"/>
              <a:buAutoNum type="arabicPeriod" startAt="5"/>
            </a:pPr>
            <a:endParaRPr lang="en-US"/>
          </a:p>
        </p:txBody>
      </p:sp>
      <p:sp>
        <p:nvSpPr>
          <p:cNvPr id="4" name="Slide Number Placeholder 3"/>
          <p:cNvSpPr txBox="1">
            <a:spLocks noGrp="1"/>
          </p:cNvSpPr>
          <p:nvPr/>
        </p:nvSpPr>
        <p:spPr>
          <a:xfrm>
            <a:off x="8613775" y="6305550"/>
            <a:ext cx="457200" cy="476250"/>
          </a:xfrm>
          <a:prstGeom prst="rect">
            <a:avLst/>
          </a:prstGeom>
          <a:noFill/>
        </p:spPr>
        <p:txBody>
          <a:bodyPr anchor="b"/>
          <a:lstStyle/>
          <a:p>
            <a:pPr algn="ctr">
              <a:defRPr/>
            </a:pPr>
            <a:fld id="{077909D1-E79D-42F7-B0EF-D9D2FF577DF5}" type="slidenum">
              <a:rPr lang="en-US" sz="1200">
                <a:solidFill>
                  <a:schemeClr val="bg2">
                    <a:shade val="50000"/>
                    <a:satMod val="200000"/>
                  </a:schemeClr>
                </a:solidFill>
                <a:latin typeface="Arial" pitchFamily="-123" charset="0"/>
                <a:ea typeface="ヒラギノ角ゴ Pro W3" pitchFamily="-123" charset="-128"/>
                <a:cs typeface="ヒラギノ角ゴ Pro W3" pitchFamily="-123" charset="-128"/>
              </a:rPr>
              <a:pPr algn="ctr">
                <a:defRPr/>
              </a:pPr>
              <a:t>29</a:t>
            </a:fld>
            <a:endParaRPr lang="en-US" sz="1200" dirty="0">
              <a:solidFill>
                <a:schemeClr val="bg2">
                  <a:shade val="50000"/>
                  <a:satMod val="200000"/>
                </a:schemeClr>
              </a:solidFill>
              <a:latin typeface="Arial" pitchFamily="-123" charset="0"/>
              <a:ea typeface="ヒラギノ角ゴ Pro W3" pitchFamily="-123" charset="-128"/>
              <a:cs typeface="ヒラギノ角ゴ Pro W3" pitchFamily="-123" charset="-128"/>
            </a:endParaRP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smtClean="0">
                <a:ea typeface="+mj-ea"/>
                <a:cs typeface="+mj-cs"/>
              </a:rPr>
              <a:t>What Do You Already Know…</a:t>
            </a:r>
            <a:endParaRPr lang="en-US" dirty="0">
              <a:ea typeface="+mj-ea"/>
              <a:cs typeface="+mj-cs"/>
            </a:endParaRPr>
          </a:p>
        </p:txBody>
      </p:sp>
      <p:sp>
        <p:nvSpPr>
          <p:cNvPr id="3" name="Content Placeholder 2"/>
          <p:cNvSpPr>
            <a:spLocks noGrp="1"/>
          </p:cNvSpPr>
          <p:nvPr>
            <p:ph idx="1"/>
          </p:nvPr>
        </p:nvSpPr>
        <p:spPr>
          <a:xfrm>
            <a:off x="685800" y="1828800"/>
            <a:ext cx="7772400" cy="3657600"/>
          </a:xfrm>
        </p:spPr>
        <p:txBody>
          <a:bodyPr/>
          <a:lstStyle/>
          <a:p>
            <a:pPr eaLnBrk="1" hangingPunct="1">
              <a:defRPr/>
            </a:pPr>
            <a:r>
              <a:rPr lang="en-US" smtClean="0"/>
              <a:t>Turn and talk:</a:t>
            </a:r>
          </a:p>
          <a:p>
            <a:pPr eaLnBrk="1" hangingPunct="1">
              <a:defRPr/>
            </a:pPr>
            <a:endParaRPr lang="en-US" smtClean="0"/>
          </a:p>
          <a:p>
            <a:pPr lvl="1" eaLnBrk="1" hangingPunct="1">
              <a:defRPr/>
            </a:pPr>
            <a:r>
              <a:rPr lang="en-US" smtClean="0"/>
              <a:t>One thing you already know about the Common Core State Standards (CCSS)</a:t>
            </a:r>
          </a:p>
          <a:p>
            <a:pPr lvl="1" eaLnBrk="1" hangingPunct="1">
              <a:buFontTx/>
              <a:buNone/>
              <a:defRPr/>
            </a:pPr>
            <a:endParaRPr lang="en-US" smtClean="0"/>
          </a:p>
          <a:p>
            <a:pPr eaLnBrk="1" hangingPunct="1">
              <a:buFontTx/>
              <a:buNone/>
              <a:defRPr/>
            </a:pPr>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1" name="Title 1"/>
          <p:cNvSpPr>
            <a:spLocks noGrp="1"/>
          </p:cNvSpPr>
          <p:nvPr>
            <p:ph type="title" idx="4294967295"/>
          </p:nvPr>
        </p:nvSpPr>
        <p:spPr>
          <a:xfrm>
            <a:off x="304800" y="0"/>
            <a:ext cx="7772400" cy="990600"/>
          </a:xfrm>
        </p:spPr>
        <p:txBody>
          <a:bodyPr/>
          <a:lstStyle/>
          <a:p>
            <a:r>
              <a:rPr lang="en-US" sz="4000" b="1" i="1">
                <a:solidFill>
                  <a:srgbClr val="0070C0"/>
                </a:solidFill>
                <a:latin typeface="Garamond" pitchFamily="-72" charset="0"/>
              </a:rPr>
              <a:t>Finally. . .</a:t>
            </a:r>
            <a:endParaRPr lang="en-US" sz="4000">
              <a:solidFill>
                <a:srgbClr val="0070C0"/>
              </a:solidFill>
            </a:endParaRPr>
          </a:p>
        </p:txBody>
      </p:sp>
      <p:sp>
        <p:nvSpPr>
          <p:cNvPr id="66562" name="Content Placeholder 2"/>
          <p:cNvSpPr>
            <a:spLocks noGrp="1"/>
          </p:cNvSpPr>
          <p:nvPr>
            <p:ph idx="4294967295"/>
          </p:nvPr>
        </p:nvSpPr>
        <p:spPr>
          <a:xfrm>
            <a:off x="457200" y="990600"/>
            <a:ext cx="7772400" cy="4495800"/>
          </a:xfrm>
        </p:spPr>
        <p:txBody>
          <a:bodyPr/>
          <a:lstStyle/>
          <a:p>
            <a:r>
              <a:rPr lang="en-US"/>
              <a:t>The Common Core really IS rigorous!</a:t>
            </a:r>
          </a:p>
          <a:p>
            <a:pPr>
              <a:buFontTx/>
              <a:buNone/>
            </a:pPr>
            <a:endParaRPr lang="en-US"/>
          </a:p>
          <a:p>
            <a:r>
              <a:rPr lang="en-US"/>
              <a:t>It is </a:t>
            </a:r>
            <a:r>
              <a:rPr lang="en-US" u="sng"/>
              <a:t>not</a:t>
            </a:r>
            <a:r>
              <a:rPr lang="en-US"/>
              <a:t> about buying all new books and changing the coding on your curriculum.</a:t>
            </a:r>
          </a:p>
          <a:p>
            <a:endParaRPr lang="en-US"/>
          </a:p>
          <a:p>
            <a:r>
              <a:rPr lang="en-US"/>
              <a:t>It </a:t>
            </a:r>
            <a:r>
              <a:rPr lang="en-US" u="sng"/>
              <a:t>is</a:t>
            </a:r>
            <a:r>
              <a:rPr lang="en-US"/>
              <a:t> about looking at what the Common Core expects and designing curriculum that will best advance students to the expectations.</a:t>
            </a:r>
          </a:p>
        </p:txBody>
      </p:sp>
      <p:sp>
        <p:nvSpPr>
          <p:cNvPr id="66563" name="Slide Number Placeholder 3"/>
          <p:cNvSpPr txBox="1">
            <a:spLocks noGrp="1"/>
          </p:cNvSpPr>
          <p:nvPr/>
        </p:nvSpPr>
        <p:spPr bwMode="auto">
          <a:xfrm>
            <a:off x="4953000" y="6248400"/>
            <a:ext cx="1905000" cy="457200"/>
          </a:xfrm>
          <a:prstGeom prst="rect">
            <a:avLst/>
          </a:prstGeom>
          <a:noFill/>
          <a:ln w="9525">
            <a:noFill/>
            <a:miter lim="800000"/>
            <a:headEnd/>
            <a:tailEnd/>
          </a:ln>
        </p:spPr>
        <p:txBody>
          <a:bodyPr>
            <a:prstTxWarp prst="textNoShape">
              <a:avLst/>
            </a:prstTxWarp>
          </a:bodyPr>
          <a:lstStyle/>
          <a:p>
            <a:pPr algn="r" eaLnBrk="0" hangingPunct="0"/>
            <a:fld id="{EEC011AA-6CC4-4431-8BBB-7E74CB3591C8}" type="slidenum">
              <a:rPr lang="en-US" sz="1400"/>
              <a:pPr algn="r" eaLnBrk="0" hangingPunct="0"/>
              <a:t>30</a:t>
            </a:fld>
            <a:endParaRPr lang="en-US" sz="14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09" name="Rectangle 2"/>
          <p:cNvSpPr>
            <a:spLocks noGrp="1" noChangeArrowheads="1"/>
          </p:cNvSpPr>
          <p:nvPr>
            <p:ph type="title" idx="4294967295"/>
          </p:nvPr>
        </p:nvSpPr>
        <p:spPr>
          <a:xfrm>
            <a:off x="685800" y="0"/>
            <a:ext cx="7772400" cy="533400"/>
          </a:xfrm>
        </p:spPr>
        <p:txBody>
          <a:bodyPr/>
          <a:lstStyle/>
          <a:p>
            <a:r>
              <a:rPr lang="en-US" sz="3600" i="1"/>
              <a:t>Transition Timeline</a:t>
            </a:r>
            <a:endParaRPr lang="en-US"/>
          </a:p>
        </p:txBody>
      </p:sp>
      <p:sp>
        <p:nvSpPr>
          <p:cNvPr id="68610" name="Rectangle 3"/>
          <p:cNvSpPr>
            <a:spLocks noGrp="1" noChangeArrowheads="1"/>
          </p:cNvSpPr>
          <p:nvPr>
            <p:ph type="body" idx="4294967295"/>
          </p:nvPr>
        </p:nvSpPr>
        <p:spPr>
          <a:xfrm>
            <a:off x="685800" y="685800"/>
            <a:ext cx="7772400" cy="4876800"/>
          </a:xfrm>
        </p:spPr>
        <p:txBody>
          <a:bodyPr/>
          <a:lstStyle/>
          <a:p>
            <a:pPr>
              <a:lnSpc>
                <a:spcPct val="90000"/>
              </a:lnSpc>
            </a:pPr>
            <a:r>
              <a:rPr lang="en-US" sz="2800"/>
              <a:t>2011 - 2012</a:t>
            </a:r>
          </a:p>
          <a:p>
            <a:pPr lvl="1">
              <a:lnSpc>
                <a:spcPct val="90000"/>
              </a:lnSpc>
            </a:pPr>
            <a:r>
              <a:rPr lang="en-US" sz="2400"/>
              <a:t>Current curriculum based on PA Standards (or other)</a:t>
            </a:r>
          </a:p>
          <a:p>
            <a:pPr lvl="1">
              <a:lnSpc>
                <a:spcPct val="90000"/>
              </a:lnSpc>
            </a:pPr>
            <a:r>
              <a:rPr lang="en-US" sz="2400"/>
              <a:t>Become knowledgeable in the CCSS standards</a:t>
            </a:r>
          </a:p>
          <a:p>
            <a:pPr lvl="1">
              <a:lnSpc>
                <a:spcPct val="90000"/>
              </a:lnSpc>
            </a:pPr>
            <a:r>
              <a:rPr lang="en-US" sz="2400"/>
              <a:t>Convene think tank Create a design plan re: CCSS</a:t>
            </a:r>
          </a:p>
          <a:p>
            <a:pPr lvl="2">
              <a:lnSpc>
                <a:spcPct val="90000"/>
              </a:lnSpc>
            </a:pPr>
            <a:r>
              <a:rPr lang="en-US" sz="2000"/>
              <a:t>Analyze current curriculum relative to CCSS and identify areas for potential change </a:t>
            </a:r>
          </a:p>
          <a:p>
            <a:pPr lvl="3">
              <a:lnSpc>
                <a:spcPct val="90000"/>
              </a:lnSpc>
            </a:pPr>
            <a:r>
              <a:rPr lang="en-US" sz="1800"/>
              <a:t>Use state provided (crosswalk documents)</a:t>
            </a:r>
          </a:p>
          <a:p>
            <a:pPr lvl="2">
              <a:lnSpc>
                <a:spcPct val="90000"/>
              </a:lnSpc>
            </a:pPr>
            <a:r>
              <a:rPr lang="en-US" sz="2000"/>
              <a:t>Recommend short and long term actions</a:t>
            </a:r>
          </a:p>
          <a:p>
            <a:pPr>
              <a:lnSpc>
                <a:spcPct val="90000"/>
              </a:lnSpc>
            </a:pPr>
            <a:r>
              <a:rPr lang="en-US" sz="2800"/>
              <a:t>2012 - 2013</a:t>
            </a:r>
          </a:p>
          <a:p>
            <a:pPr lvl="1">
              <a:lnSpc>
                <a:spcPct val="90000"/>
              </a:lnSpc>
            </a:pPr>
            <a:r>
              <a:rPr lang="en-US" sz="2400"/>
              <a:t>Continue with curriculum modifications/re-design</a:t>
            </a:r>
          </a:p>
          <a:p>
            <a:pPr>
              <a:lnSpc>
                <a:spcPct val="90000"/>
              </a:lnSpc>
            </a:pPr>
            <a:r>
              <a:rPr lang="en-US" sz="2800"/>
              <a:t>2013 - 2014</a:t>
            </a:r>
          </a:p>
          <a:p>
            <a:pPr lvl="1">
              <a:lnSpc>
                <a:spcPct val="90000"/>
              </a:lnSpc>
            </a:pPr>
            <a:r>
              <a:rPr lang="en-US" sz="2400"/>
              <a:t>Curriculum based on CCSS</a:t>
            </a:r>
          </a:p>
          <a:p>
            <a:pPr>
              <a:lnSpc>
                <a:spcPct val="90000"/>
              </a:lnSpc>
            </a:pPr>
            <a:endParaRPr lang="en-US" sz="2800"/>
          </a:p>
          <a:p>
            <a:pPr>
              <a:lnSpc>
                <a:spcPct val="90000"/>
              </a:lnSpc>
            </a:pPr>
            <a:endParaRPr lang="en-US" sz="2800"/>
          </a:p>
          <a:p>
            <a:pPr lvl="1">
              <a:lnSpc>
                <a:spcPct val="90000"/>
              </a:lnSpc>
              <a:buFontTx/>
              <a:buNone/>
            </a:pPr>
            <a:endParaRPr lang="en-US" sz="2400"/>
          </a:p>
          <a:p>
            <a:pPr lvl="1">
              <a:lnSpc>
                <a:spcPct val="90000"/>
              </a:lnSpc>
            </a:pPr>
            <a:endParaRPr lang="en-US" sz="24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3" name="Rectangle 2"/>
          <p:cNvSpPr>
            <a:spLocks noGrp="1" noChangeArrowheads="1"/>
          </p:cNvSpPr>
          <p:nvPr>
            <p:ph type="title" idx="4294967295"/>
          </p:nvPr>
        </p:nvSpPr>
        <p:spPr/>
        <p:txBody>
          <a:bodyPr/>
          <a:lstStyle/>
          <a:p>
            <a:r>
              <a:rPr lang="en-US"/>
              <a:t>Name that Grade</a:t>
            </a:r>
          </a:p>
        </p:txBody>
      </p:sp>
      <p:sp>
        <p:nvSpPr>
          <p:cNvPr id="69634" name="Rectangle 3"/>
          <p:cNvSpPr>
            <a:spLocks noGrp="1" noChangeArrowheads="1"/>
          </p:cNvSpPr>
          <p:nvPr>
            <p:ph type="body" idx="4294967295"/>
          </p:nvPr>
        </p:nvSpPr>
        <p:spPr/>
        <p:txBody>
          <a:bodyPr/>
          <a:lstStyle/>
          <a:p>
            <a:pPr>
              <a:lnSpc>
                <a:spcPct val="90000"/>
              </a:lnSpc>
              <a:buFontTx/>
              <a:buNone/>
            </a:pPr>
            <a:r>
              <a:rPr lang="en-US" sz="2800">
                <a:latin typeface="Arial" pitchFamily="-72" charset="0"/>
              </a:rPr>
              <a:t>Find the volume of a right rectangular prism with fractional edge lengths by packing it with unit cubes of the appropriate unit fraction edge lengths, and show that the volume is the</a:t>
            </a:r>
          </a:p>
          <a:p>
            <a:pPr>
              <a:lnSpc>
                <a:spcPct val="90000"/>
              </a:lnSpc>
              <a:buFontTx/>
              <a:buNone/>
            </a:pPr>
            <a:r>
              <a:rPr lang="en-US" sz="2800">
                <a:latin typeface="Arial" pitchFamily="-72" charset="0"/>
              </a:rPr>
              <a:t>	same as would be found by multiplying the edge lengths of the prism. Apply the formulas </a:t>
            </a:r>
            <a:r>
              <a:rPr lang="en-US" sz="2800" i="1">
                <a:latin typeface="Arial" pitchFamily="-72" charset="0"/>
              </a:rPr>
              <a:t>V = l w h </a:t>
            </a:r>
            <a:r>
              <a:rPr lang="en-US" sz="2800">
                <a:latin typeface="Arial" pitchFamily="-72" charset="0"/>
              </a:rPr>
              <a:t>and </a:t>
            </a:r>
            <a:r>
              <a:rPr lang="en-US" sz="2800" i="1">
                <a:latin typeface="Arial" pitchFamily="-72" charset="0"/>
              </a:rPr>
              <a:t>V = b h </a:t>
            </a:r>
            <a:r>
              <a:rPr lang="en-US" sz="2800">
                <a:latin typeface="Arial" pitchFamily="-72" charset="0"/>
              </a:rPr>
              <a:t>to find volumes of right rectangular prisms with fractional edge lengths in the context of solving real-world and mathematical problems.</a:t>
            </a:r>
            <a:endParaRPr lang="en-US" sz="28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7" name="Rectangle 3"/>
          <p:cNvSpPr>
            <a:spLocks noGrp="1" noChangeArrowheads="1"/>
          </p:cNvSpPr>
          <p:nvPr>
            <p:ph type="body" idx="4294967295"/>
          </p:nvPr>
        </p:nvSpPr>
        <p:spPr>
          <a:xfrm>
            <a:off x="685800" y="2362200"/>
            <a:ext cx="7772400" cy="1447800"/>
          </a:xfrm>
        </p:spPr>
        <p:txBody>
          <a:bodyPr/>
          <a:lstStyle/>
          <a:p>
            <a:pPr algn="ctr">
              <a:buFontTx/>
              <a:buNone/>
            </a:pPr>
            <a:r>
              <a:rPr lang="en-US" sz="5400" b="1"/>
              <a:t>Grade 6</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1" name="Rectangle 2"/>
          <p:cNvSpPr>
            <a:spLocks noGrp="1" noChangeArrowheads="1"/>
          </p:cNvSpPr>
          <p:nvPr>
            <p:ph type="title" idx="4294967295"/>
          </p:nvPr>
        </p:nvSpPr>
        <p:spPr/>
        <p:txBody>
          <a:bodyPr/>
          <a:lstStyle/>
          <a:p>
            <a:r>
              <a:rPr lang="en-US"/>
              <a:t>Name that Grade</a:t>
            </a:r>
          </a:p>
        </p:txBody>
      </p:sp>
      <p:sp>
        <p:nvSpPr>
          <p:cNvPr id="71682" name="Rectangle 3"/>
          <p:cNvSpPr>
            <a:spLocks noGrp="1" noChangeArrowheads="1"/>
          </p:cNvSpPr>
          <p:nvPr>
            <p:ph type="body" idx="4294967295"/>
          </p:nvPr>
        </p:nvSpPr>
        <p:spPr/>
        <p:txBody>
          <a:bodyPr/>
          <a:lstStyle/>
          <a:p>
            <a:endParaRPr lang="en-US">
              <a:latin typeface="Arial" pitchFamily="-72" charset="0"/>
            </a:endParaRPr>
          </a:p>
          <a:p>
            <a:pPr>
              <a:buFontTx/>
              <a:buNone/>
            </a:pPr>
            <a:r>
              <a:rPr lang="en-US">
                <a:latin typeface="Arial" pitchFamily="-72" charset="0"/>
              </a:rPr>
              <a:t>Trace and evaluate the argument and specific claims in a text, distinguishing claims that are supported by reasons and evidence from claims that are not.</a:t>
            </a:r>
            <a:endParaRPr lang="en-US">
              <a:latin typeface="Times New Roman" pitchFamily="-72" charset="0"/>
            </a:endParaRPr>
          </a:p>
          <a:p>
            <a:pPr>
              <a:buFontTx/>
              <a:buNone/>
            </a:pP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5" name="Rectangle 3"/>
          <p:cNvSpPr>
            <a:spLocks noGrp="1" noChangeArrowheads="1"/>
          </p:cNvSpPr>
          <p:nvPr>
            <p:ph type="body" idx="4294967295"/>
          </p:nvPr>
        </p:nvSpPr>
        <p:spPr>
          <a:xfrm>
            <a:off x="685800" y="1981200"/>
            <a:ext cx="7772400" cy="1600200"/>
          </a:xfrm>
        </p:spPr>
        <p:txBody>
          <a:bodyPr/>
          <a:lstStyle/>
          <a:p>
            <a:pPr algn="ctr">
              <a:buFontTx/>
              <a:buNone/>
            </a:pPr>
            <a:r>
              <a:rPr lang="en-US" sz="4800"/>
              <a:t>Grade 6</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838200"/>
          </a:xfrm>
        </p:spPr>
        <p:txBody>
          <a:bodyPr/>
          <a:lstStyle/>
          <a:p>
            <a:pPr eaLnBrk="1" hangingPunct="1">
              <a:defRPr/>
            </a:pPr>
            <a:r>
              <a:rPr lang="en-US" sz="3600" b="1" i="1" smtClean="0"/>
              <a:t>What are the CCSS?</a:t>
            </a:r>
          </a:p>
        </p:txBody>
      </p:sp>
      <p:sp>
        <p:nvSpPr>
          <p:cNvPr id="20482" name="Content Placeholder 2"/>
          <p:cNvSpPr>
            <a:spLocks noGrp="1"/>
          </p:cNvSpPr>
          <p:nvPr>
            <p:ph idx="1"/>
          </p:nvPr>
        </p:nvSpPr>
        <p:spPr>
          <a:xfrm>
            <a:off x="685800" y="990600"/>
            <a:ext cx="7772400" cy="4876800"/>
          </a:xfrm>
        </p:spPr>
        <p:txBody>
          <a:bodyPr/>
          <a:lstStyle/>
          <a:p>
            <a:pPr eaLnBrk="1" hangingPunct="1">
              <a:lnSpc>
                <a:spcPct val="80000"/>
              </a:lnSpc>
              <a:buFont typeface="Wingdings 2" pitchFamily="-72" charset="2"/>
              <a:buChar char=""/>
            </a:pPr>
            <a:r>
              <a:rPr lang="en-US" sz="2800" smtClean="0">
                <a:latin typeface="Calibri" pitchFamily="-72" charset="0"/>
              </a:rPr>
              <a:t>State led - coordinated by NGA (National Governor’s Association) Center and CCSSO (Council of Chief State School Officers)</a:t>
            </a:r>
          </a:p>
          <a:p>
            <a:pPr eaLnBrk="1" hangingPunct="1">
              <a:lnSpc>
                <a:spcPct val="80000"/>
              </a:lnSpc>
              <a:buFont typeface="Wingdings 2" pitchFamily="-72" charset="2"/>
              <a:buChar char=""/>
            </a:pPr>
            <a:endParaRPr lang="en-US" sz="2800" smtClean="0">
              <a:latin typeface="Calibri" pitchFamily="-72" charset="0"/>
            </a:endParaRPr>
          </a:p>
          <a:p>
            <a:pPr eaLnBrk="1" hangingPunct="1">
              <a:lnSpc>
                <a:spcPct val="80000"/>
              </a:lnSpc>
              <a:buFont typeface="Wingdings 2" pitchFamily="-72" charset="2"/>
              <a:buChar char=""/>
            </a:pPr>
            <a:r>
              <a:rPr lang="en-US" sz="2800" smtClean="0">
                <a:latin typeface="Calibri" pitchFamily="-72" charset="0"/>
              </a:rPr>
              <a:t>Rigorous content and application of knowledge through higher-order skills</a:t>
            </a:r>
          </a:p>
          <a:p>
            <a:pPr eaLnBrk="1" hangingPunct="1">
              <a:lnSpc>
                <a:spcPct val="80000"/>
              </a:lnSpc>
              <a:buFont typeface="Wingdings 2" pitchFamily="-72" charset="2"/>
              <a:buChar char=""/>
            </a:pPr>
            <a:endParaRPr lang="en-US" sz="2800" smtClean="0">
              <a:latin typeface="Calibri" pitchFamily="-72" charset="0"/>
            </a:endParaRPr>
          </a:p>
          <a:p>
            <a:pPr eaLnBrk="1" hangingPunct="1">
              <a:lnSpc>
                <a:spcPct val="80000"/>
              </a:lnSpc>
              <a:buFont typeface="Wingdings 2" pitchFamily="-72" charset="2"/>
              <a:buChar char=""/>
            </a:pPr>
            <a:r>
              <a:rPr lang="en-US" sz="2800" smtClean="0">
                <a:latin typeface="Calibri" pitchFamily="-72" charset="0"/>
              </a:rPr>
              <a:t>Build upon strengths and lessons of current state standards</a:t>
            </a:r>
          </a:p>
          <a:p>
            <a:pPr eaLnBrk="1" hangingPunct="1">
              <a:lnSpc>
                <a:spcPct val="80000"/>
              </a:lnSpc>
              <a:buFont typeface="Wingdings 2" pitchFamily="-72" charset="2"/>
              <a:buChar char=""/>
            </a:pPr>
            <a:endParaRPr lang="en-US" sz="2800" smtClean="0">
              <a:latin typeface="Calibri" pitchFamily="-72" charset="0"/>
            </a:endParaRPr>
          </a:p>
          <a:p>
            <a:pPr eaLnBrk="1" hangingPunct="1">
              <a:lnSpc>
                <a:spcPct val="80000"/>
              </a:lnSpc>
              <a:buFont typeface="Wingdings 2" pitchFamily="-72" charset="2"/>
              <a:buChar char=""/>
            </a:pPr>
            <a:r>
              <a:rPr lang="en-US" sz="2800" smtClean="0">
                <a:latin typeface="Calibri" pitchFamily="-72" charset="0"/>
              </a:rPr>
              <a:t>Internationally benchmarked so that all students are prepared to succeed in our global economy and society</a:t>
            </a:r>
            <a:endParaRPr lang="en-US" smtClean="0">
              <a:latin typeface="Calibri" pitchFamily="-7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Rectangle 2"/>
          <p:cNvSpPr>
            <a:spLocks noGrp="1" noChangeArrowheads="1"/>
          </p:cNvSpPr>
          <p:nvPr>
            <p:ph type="title" idx="4294967295"/>
          </p:nvPr>
        </p:nvSpPr>
        <p:spPr>
          <a:xfrm>
            <a:off x="685800" y="0"/>
            <a:ext cx="7772400" cy="1219200"/>
          </a:xfrm>
        </p:spPr>
        <p:txBody>
          <a:bodyPr/>
          <a:lstStyle/>
          <a:p>
            <a:pPr eaLnBrk="1" hangingPunct="1"/>
            <a:r>
              <a:rPr lang="en-US" sz="4000" b="1" i="1">
                <a:latin typeface="Garamond" pitchFamily="-72" charset="0"/>
              </a:rPr>
              <a:t>Why CCSS: Rationale</a:t>
            </a:r>
            <a:endParaRPr lang="en-US">
              <a:latin typeface="Garamond" pitchFamily="-72" charset="0"/>
            </a:endParaRPr>
          </a:p>
        </p:txBody>
      </p:sp>
      <p:sp>
        <p:nvSpPr>
          <p:cNvPr id="22530" name="Rectangle 3"/>
          <p:cNvSpPr>
            <a:spLocks noChangeArrowheads="1"/>
          </p:cNvSpPr>
          <p:nvPr/>
        </p:nvSpPr>
        <p:spPr bwMode="auto">
          <a:xfrm>
            <a:off x="3429000" y="838200"/>
            <a:ext cx="184150" cy="457200"/>
          </a:xfrm>
          <a:prstGeom prst="rect">
            <a:avLst/>
          </a:prstGeom>
          <a:noFill/>
          <a:ln w="9525">
            <a:noFill/>
            <a:miter lim="800000"/>
            <a:headEnd/>
            <a:tailEnd/>
          </a:ln>
        </p:spPr>
        <p:txBody>
          <a:bodyPr wrap="none">
            <a:prstTxWarp prst="textNoShape">
              <a:avLst/>
            </a:prstTxWarp>
            <a:spAutoFit/>
          </a:bodyPr>
          <a:lstStyle/>
          <a:p>
            <a:endParaRPr lang="en-US"/>
          </a:p>
        </p:txBody>
      </p:sp>
      <p:sp>
        <p:nvSpPr>
          <p:cNvPr id="22531" name="Rectangle 1027"/>
          <p:cNvSpPr>
            <a:spLocks noChangeArrowheads="1"/>
          </p:cNvSpPr>
          <p:nvPr/>
        </p:nvSpPr>
        <p:spPr bwMode="auto">
          <a:xfrm>
            <a:off x="1524000" y="2346325"/>
            <a:ext cx="5791200" cy="457200"/>
          </a:xfrm>
          <a:prstGeom prst="rect">
            <a:avLst/>
          </a:prstGeom>
          <a:noFill/>
          <a:ln w="9525">
            <a:noFill/>
            <a:miter lim="800000"/>
            <a:headEnd/>
            <a:tailEnd/>
          </a:ln>
        </p:spPr>
        <p:txBody>
          <a:bodyPr>
            <a:prstTxWarp prst="textNoShape">
              <a:avLst/>
            </a:prstTxWarp>
            <a:spAutoFit/>
          </a:bodyPr>
          <a:lstStyle/>
          <a:p>
            <a:endParaRPr lang="en-US"/>
          </a:p>
        </p:txBody>
      </p:sp>
      <p:sp>
        <p:nvSpPr>
          <p:cNvPr id="22532" name="Rectangle 1028"/>
          <p:cNvSpPr>
            <a:spLocks noChangeArrowheads="1"/>
          </p:cNvSpPr>
          <p:nvPr/>
        </p:nvSpPr>
        <p:spPr bwMode="auto">
          <a:xfrm>
            <a:off x="533400" y="2133600"/>
            <a:ext cx="8077200" cy="3378200"/>
          </a:xfrm>
          <a:prstGeom prst="rect">
            <a:avLst/>
          </a:prstGeom>
          <a:noFill/>
          <a:ln w="9525">
            <a:noFill/>
            <a:miter lim="800000"/>
            <a:headEnd/>
            <a:tailEnd/>
          </a:ln>
        </p:spPr>
        <p:txBody>
          <a:bodyPr>
            <a:prstTxWarp prst="textNoShape">
              <a:avLst/>
            </a:prstTxWarp>
            <a:spAutoFit/>
          </a:bodyPr>
          <a:lstStyle/>
          <a:p>
            <a:r>
              <a:rPr lang="en-US"/>
              <a:t>Different states have different ways of determining proficiency</a:t>
            </a:r>
          </a:p>
          <a:p>
            <a:endParaRPr lang="en-US"/>
          </a:p>
          <a:p>
            <a:r>
              <a:rPr lang="en-US"/>
              <a:t>Proficiency in Most States’ standardized assessments fall below the proficiency on the NAEP (nation’ report card)</a:t>
            </a:r>
          </a:p>
          <a:p>
            <a:endParaRPr lang="en-US"/>
          </a:p>
          <a:p>
            <a:endParaRPr lang="en-US"/>
          </a:p>
          <a:p>
            <a:endParaRPr lang="en-US"/>
          </a:p>
          <a:p>
            <a:r>
              <a:rPr lang="en-US"/>
              <a:t> </a:t>
            </a:r>
          </a:p>
          <a:p>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3" name="Picture 2"/>
          <p:cNvPicPr>
            <a:picLocks noChangeAspect="1" noChangeArrowheads="1"/>
          </p:cNvPicPr>
          <p:nvPr/>
        </p:nvPicPr>
        <p:blipFill>
          <a:blip r:embed="rId2"/>
          <a:srcRect/>
          <a:stretch>
            <a:fillRect/>
          </a:stretch>
        </p:blipFill>
        <p:spPr bwMode="auto">
          <a:xfrm>
            <a:off x="2895600" y="1600200"/>
            <a:ext cx="4106863" cy="5049838"/>
          </a:xfrm>
          <a:prstGeom prst="rect">
            <a:avLst/>
          </a:prstGeom>
          <a:noFill/>
          <a:ln w="9525">
            <a:noFill/>
            <a:miter lim="800000"/>
            <a:headEnd/>
            <a:tailEnd/>
          </a:ln>
        </p:spPr>
      </p:pic>
      <p:sp>
        <p:nvSpPr>
          <p:cNvPr id="23554" name="Rectangle 3"/>
          <p:cNvSpPr>
            <a:spLocks noGrp="1" noChangeArrowheads="1"/>
          </p:cNvSpPr>
          <p:nvPr>
            <p:ph type="title" idx="4294967295"/>
          </p:nvPr>
        </p:nvSpPr>
        <p:spPr>
          <a:xfrm>
            <a:off x="685800" y="304800"/>
            <a:ext cx="7772400" cy="1143000"/>
          </a:xfrm>
        </p:spPr>
        <p:txBody>
          <a:bodyPr/>
          <a:lstStyle/>
          <a:p>
            <a:r>
              <a:rPr lang="en-US"/>
              <a:t>NAEP - 2009</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4577" name="Picture 2"/>
          <p:cNvPicPr>
            <a:picLocks noChangeAspect="1" noChangeArrowheads="1"/>
          </p:cNvPicPr>
          <p:nvPr/>
        </p:nvPicPr>
        <p:blipFill>
          <a:blip r:embed="rId2"/>
          <a:srcRect/>
          <a:stretch>
            <a:fillRect/>
          </a:stretch>
        </p:blipFill>
        <p:spPr bwMode="auto">
          <a:xfrm>
            <a:off x="685800" y="588963"/>
            <a:ext cx="7772400" cy="568801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5601" name="Picture 2"/>
          <p:cNvPicPr>
            <a:picLocks noChangeAspect="1" noChangeArrowheads="1"/>
          </p:cNvPicPr>
          <p:nvPr/>
        </p:nvPicPr>
        <p:blipFill>
          <a:blip r:embed="rId2"/>
          <a:srcRect/>
          <a:stretch>
            <a:fillRect/>
          </a:stretch>
        </p:blipFill>
        <p:spPr bwMode="auto">
          <a:xfrm>
            <a:off x="762000" y="560388"/>
            <a:ext cx="7467600" cy="563086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Rectangle 2"/>
          <p:cNvSpPr>
            <a:spLocks noGrp="1" noChangeArrowheads="1"/>
          </p:cNvSpPr>
          <p:nvPr>
            <p:ph type="title" idx="4294967295"/>
          </p:nvPr>
        </p:nvSpPr>
        <p:spPr>
          <a:xfrm>
            <a:off x="685800" y="381000"/>
            <a:ext cx="7772400" cy="1143000"/>
          </a:xfrm>
        </p:spPr>
        <p:txBody>
          <a:bodyPr/>
          <a:lstStyle/>
          <a:p>
            <a:r>
              <a:rPr lang="en-US"/>
              <a:t>PISA - Reading (2009)</a:t>
            </a:r>
          </a:p>
        </p:txBody>
      </p:sp>
      <p:pic>
        <p:nvPicPr>
          <p:cNvPr id="26626" name="Picture 3"/>
          <p:cNvPicPr>
            <a:picLocks noChangeAspect="1" noChangeArrowheads="1"/>
          </p:cNvPicPr>
          <p:nvPr/>
        </p:nvPicPr>
        <p:blipFill>
          <a:blip r:embed="rId2"/>
          <a:srcRect/>
          <a:stretch>
            <a:fillRect/>
          </a:stretch>
        </p:blipFill>
        <p:spPr bwMode="auto">
          <a:xfrm>
            <a:off x="561975" y="1811338"/>
            <a:ext cx="8013700" cy="4513262"/>
          </a:xfrm>
          <a:prstGeom prst="rect">
            <a:avLst/>
          </a:prstGeom>
          <a:noFill/>
          <a:ln w="9525">
            <a:noFill/>
            <a:miter lim="800000"/>
            <a:headEnd/>
            <a:tailEnd/>
          </a:ln>
        </p:spPr>
      </p:pic>
      <p:sp>
        <p:nvSpPr>
          <p:cNvPr id="26627" name="Text Box 4"/>
          <p:cNvSpPr txBox="1">
            <a:spLocks noChangeArrowheads="1"/>
          </p:cNvSpPr>
          <p:nvPr/>
        </p:nvSpPr>
        <p:spPr bwMode="auto">
          <a:xfrm>
            <a:off x="3962400" y="3505200"/>
            <a:ext cx="3352800" cy="1004888"/>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a:latin typeface="Arial" pitchFamily="-72" charset="0"/>
              </a:rPr>
              <a:t>US - 500</a:t>
            </a:r>
          </a:p>
          <a:p>
            <a:pPr eaLnBrk="0" hangingPunct="0">
              <a:spcBef>
                <a:spcPct val="50000"/>
              </a:spcBef>
            </a:pPr>
            <a:r>
              <a:rPr lang="en-US">
                <a:latin typeface="Arial" pitchFamily="-72" charset="0"/>
              </a:rPr>
              <a:t>Average - 493</a:t>
            </a:r>
          </a:p>
        </p:txBody>
      </p:sp>
    </p:spTree>
  </p:cSld>
  <p:clrMapOvr>
    <a:masterClrMapping/>
  </p:clrMapOvr>
</p:sld>
</file>

<file path=ppt/theme/theme1.xml><?xml version="1.0" encoding="utf-8"?>
<a:theme xmlns:a="http://schemas.openxmlformats.org/drawingml/2006/main" name="Template 5">
  <a:themeElements>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AIU">
      <a:majorFont>
        <a:latin typeface="Tahoma"/>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5</Template>
  <TotalTime>565</TotalTime>
  <Words>1267</Words>
  <Application>Microsoft Office PowerPoint</Application>
  <PresentationFormat>On-screen Show (4:3)</PresentationFormat>
  <Paragraphs>225</Paragraphs>
  <Slides>35</Slides>
  <Notes>23</Notes>
  <HiddenSlides>0</HiddenSlides>
  <MMClips>0</MMClips>
  <ScaleCrop>false</ScaleCrop>
  <HeadingPairs>
    <vt:vector size="6" baseType="variant">
      <vt:variant>
        <vt:lpstr>Fonts Used</vt:lpstr>
      </vt:variant>
      <vt:variant>
        <vt:i4>11</vt:i4>
      </vt:variant>
      <vt:variant>
        <vt:lpstr>Design Template</vt:lpstr>
      </vt:variant>
      <vt:variant>
        <vt:i4>1</vt:i4>
      </vt:variant>
      <vt:variant>
        <vt:lpstr>Slide Titles</vt:lpstr>
      </vt:variant>
      <vt:variant>
        <vt:i4>35</vt:i4>
      </vt:variant>
    </vt:vector>
  </HeadingPairs>
  <TitlesOfParts>
    <vt:vector size="47" baseType="lpstr">
      <vt:lpstr>Times</vt:lpstr>
      <vt:lpstr>ＭＳ Ｐゴシック</vt:lpstr>
      <vt:lpstr>Arial</vt:lpstr>
      <vt:lpstr>Tahoma</vt:lpstr>
      <vt:lpstr>Garamond</vt:lpstr>
      <vt:lpstr>Calibri</vt:lpstr>
      <vt:lpstr>Wingdings 2</vt:lpstr>
      <vt:lpstr>Wingdings</vt:lpstr>
      <vt:lpstr>ヒラギノ角ゴ Pro W3</vt:lpstr>
      <vt:lpstr>Gill Sans MT</vt:lpstr>
      <vt:lpstr>Times New Roman</vt:lpstr>
      <vt:lpstr>Template 5</vt:lpstr>
      <vt:lpstr>Transitioning to the Common Core State Standards</vt:lpstr>
      <vt:lpstr>Overview Goals</vt:lpstr>
      <vt:lpstr>What Do You Already Know…</vt:lpstr>
      <vt:lpstr>What are the CCSS?</vt:lpstr>
      <vt:lpstr>Why CCSS: Rationale</vt:lpstr>
      <vt:lpstr>NAEP - 2009</vt:lpstr>
      <vt:lpstr>PowerPoint Presentation</vt:lpstr>
      <vt:lpstr>PowerPoint Presentation</vt:lpstr>
      <vt:lpstr>PISA - Reading (2009)</vt:lpstr>
      <vt:lpstr>PISA - Math (2009)</vt:lpstr>
      <vt:lpstr>PISA - Science (2009)</vt:lpstr>
      <vt:lpstr>Common Core State Standards</vt:lpstr>
      <vt:lpstr>Profile of a Common Core Graduate</vt:lpstr>
      <vt:lpstr>Literacy CCSS</vt:lpstr>
      <vt:lpstr>Overarching themes</vt:lpstr>
      <vt:lpstr>ELA: English/Language Arts Standards</vt:lpstr>
      <vt:lpstr>Standards for Reading</vt:lpstr>
      <vt:lpstr>Key Ideas and Details</vt:lpstr>
      <vt:lpstr>Example: Integration of Knowledge and Ideas</vt:lpstr>
      <vt:lpstr>Example: Range of Reading and  Level of Text Complexity (cross-curricular)</vt:lpstr>
      <vt:lpstr>Standards for Writing </vt:lpstr>
      <vt:lpstr>Research begins in Kindergarten </vt:lpstr>
      <vt:lpstr>Changes to Notice. . .</vt:lpstr>
      <vt:lpstr>  Math Common Core Organization</vt:lpstr>
      <vt:lpstr>Common Core Organization</vt:lpstr>
      <vt:lpstr>Emphasis</vt:lpstr>
      <vt:lpstr>Key Changes</vt:lpstr>
      <vt:lpstr>Standards for Mathematical Practice </vt:lpstr>
      <vt:lpstr>Standards for Mathematical Practice </vt:lpstr>
      <vt:lpstr>Finally. . .</vt:lpstr>
      <vt:lpstr>Transition Timeline</vt:lpstr>
      <vt:lpstr>Name that Grade</vt:lpstr>
      <vt:lpstr>PowerPoint Presentation</vt:lpstr>
      <vt:lpstr>Name that Grade</vt:lpstr>
      <vt:lpstr>PowerPoint Presentation</vt:lpstr>
    </vt:vector>
  </TitlesOfParts>
  <Company>Allegheny Intermediate Unit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Transitioning to the Common Core State Standards</dc:title>
  <dc:creator>Bonnie Lenor Dyer</dc:creator>
  <cp:lastModifiedBy>FCASD</cp:lastModifiedBy>
  <cp:revision>61</cp:revision>
  <dcterms:created xsi:type="dcterms:W3CDTF">2011-06-28T14:02:01Z</dcterms:created>
  <dcterms:modified xsi:type="dcterms:W3CDTF">2011-09-09T03:32:41Z</dcterms:modified>
</cp:coreProperties>
</file>